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147480477" r:id="rId2"/>
    <p:sldId id="2147480474" r:id="rId3"/>
    <p:sldId id="2147480475" r:id="rId4"/>
    <p:sldId id="2147480476" r:id="rId5"/>
    <p:sldId id="2147480461" r:id="rId6"/>
    <p:sldId id="2147480473"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231214" id="{57916A6B-3E5C-4186-8740-EF9B26B31AC3}">
          <p14:sldIdLst>
            <p14:sldId id="2147480477"/>
            <p14:sldId id="2147480474"/>
            <p14:sldId id="2147480475"/>
            <p14:sldId id="2147480476"/>
            <p14:sldId id="2147480461"/>
            <p14:sldId id="214748047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8DC"/>
    <a:srgbClr val="F6FFDD"/>
    <a:srgbClr val="92D050"/>
    <a:srgbClr val="E9D1B9"/>
    <a:srgbClr val="F0E0D0"/>
    <a:srgbClr val="EEDBC8"/>
    <a:srgbClr val="E3C4A5"/>
    <a:srgbClr val="D19F6D"/>
    <a:srgbClr val="996633"/>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61" autoAdjust="0"/>
    <p:restoredTop sz="94660"/>
  </p:normalViewPr>
  <p:slideViewPr>
    <p:cSldViewPr snapToGrid="0">
      <p:cViewPr varScale="1">
        <p:scale>
          <a:sx n="58" d="100"/>
          <a:sy n="58" d="100"/>
        </p:scale>
        <p:origin x="110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E4FDC7-B95A-401E-8FF3-E553C6CA727B}" type="datetimeFigureOut">
              <a:rPr kumimoji="1" lang="ja-JP" altLang="en-US" smtClean="0"/>
              <a:t>2024/8/30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117A9E-A5E4-4868-A369-A7D9B457F0BA}" type="slidenum">
              <a:rPr kumimoji="1" lang="ja-JP" altLang="en-US" smtClean="0"/>
              <a:t>‹#›</a:t>
            </a:fld>
            <a:endParaRPr kumimoji="1" lang="ja-JP" altLang="en-US"/>
          </a:p>
        </p:txBody>
      </p:sp>
    </p:spTree>
    <p:extLst>
      <p:ext uri="{BB962C8B-B14F-4D97-AF65-F5344CB8AC3E}">
        <p14:creationId xmlns:p14="http://schemas.microsoft.com/office/powerpoint/2010/main" val="19280373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g11fab8321fb_0_83:notes"/>
          <p:cNvSpPr txBox="1">
            <a:spLocks noGrp="1"/>
          </p:cNvSpPr>
          <p:nvPr>
            <p:ph type="body" idx="1"/>
          </p:nvPr>
        </p:nvSpPr>
        <p:spPr>
          <a:xfrm>
            <a:off x="735426" y="5437857"/>
            <a:ext cx="5886600" cy="5152200"/>
          </a:xfrm>
          <a:prstGeom prst="rect">
            <a:avLst/>
          </a:prstGeom>
          <a:noFill/>
          <a:ln>
            <a:noFill/>
          </a:ln>
        </p:spPr>
        <p:txBody>
          <a:bodyPr spcFirstLastPara="1" wrap="square" lIns="107225" tIns="53600" rIns="107225" bIns="53600" anchor="t" anchorCtr="0">
            <a:noAutofit/>
          </a:bodyPr>
          <a:lstStyle/>
          <a:p>
            <a:endParaRPr dirty="0"/>
          </a:p>
        </p:txBody>
      </p:sp>
      <p:sp>
        <p:nvSpPr>
          <p:cNvPr id="313" name="Google Shape;313;g11fab8321fb_0_83:notes"/>
          <p:cNvSpPr>
            <a:spLocks noGrp="1" noRot="1" noChangeAspect="1"/>
          </p:cNvSpPr>
          <p:nvPr>
            <p:ph type="sldImg" idx="2"/>
          </p:nvPr>
        </p:nvSpPr>
        <p:spPr>
          <a:xfrm>
            <a:off x="-139700" y="854075"/>
            <a:ext cx="7639050" cy="42973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3106447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13A5B8-0182-4ECB-A888-C4A59E32A3C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55271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13A5B8-0182-4ECB-A888-C4A59E32A3C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30500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13A5B8-0182-4ECB-A888-C4A59E32A3C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2679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13A5B8-0182-4ECB-A888-C4A59E32A3C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29800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13A5B8-0182-4ECB-A888-C4A59E32A3C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9393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B3A6C5-C093-9AB5-4F84-139239F48F2E}"/>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F11454F-2A41-E3CB-E27A-32E1A84D1A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8004705-58CF-87AD-8F37-99B5654D3109}"/>
              </a:ext>
            </a:extLst>
          </p:cNvPr>
          <p:cNvSpPr>
            <a:spLocks noGrp="1"/>
          </p:cNvSpPr>
          <p:nvPr>
            <p:ph type="dt" sz="half" idx="10"/>
          </p:nvPr>
        </p:nvSpPr>
        <p:spPr/>
        <p:txBody>
          <a:bodyPr/>
          <a:lstStyle/>
          <a:p>
            <a:fld id="{44CFF47C-0BA4-4126-BAE4-E52174380097}" type="datetimeFigureOut">
              <a:rPr kumimoji="1" lang="ja-JP" altLang="en-US" smtClean="0"/>
              <a:t>2024/8/30</a:t>
            </a:fld>
            <a:endParaRPr kumimoji="1" lang="ja-JP" altLang="en-US"/>
          </a:p>
        </p:txBody>
      </p:sp>
      <p:sp>
        <p:nvSpPr>
          <p:cNvPr id="5" name="フッター プレースホルダー 4">
            <a:extLst>
              <a:ext uri="{FF2B5EF4-FFF2-40B4-BE49-F238E27FC236}">
                <a16:creationId xmlns:a16="http://schemas.microsoft.com/office/drawing/2014/main" id="{65D40B6A-0BD4-F3C6-964D-170931693CD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569FFDE-6AC8-7460-D5FD-D57F9A45ADC3}"/>
              </a:ext>
            </a:extLst>
          </p:cNvPr>
          <p:cNvSpPr>
            <a:spLocks noGrp="1"/>
          </p:cNvSpPr>
          <p:nvPr>
            <p:ph type="sldNum" sz="quarter" idx="12"/>
          </p:nvPr>
        </p:nvSpPr>
        <p:spPr/>
        <p:txBody>
          <a:bodyPr/>
          <a:lstStyle/>
          <a:p>
            <a:fld id="{8232DC13-E8C2-4A80-984E-5BA89E093FE1}" type="slidenum">
              <a:rPr kumimoji="1" lang="ja-JP" altLang="en-US" smtClean="0"/>
              <a:t>‹#›</a:t>
            </a:fld>
            <a:endParaRPr kumimoji="1" lang="ja-JP" altLang="en-US"/>
          </a:p>
        </p:txBody>
      </p:sp>
    </p:spTree>
    <p:extLst>
      <p:ext uri="{BB962C8B-B14F-4D97-AF65-F5344CB8AC3E}">
        <p14:creationId xmlns:p14="http://schemas.microsoft.com/office/powerpoint/2010/main" val="3961009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E2012D-D7AA-DF81-356B-F8CA3F831C8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79EA7AC-B58C-D104-5ABE-A752AA47439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C71747F-94B3-2914-D42C-727A0161A6EB}"/>
              </a:ext>
            </a:extLst>
          </p:cNvPr>
          <p:cNvSpPr>
            <a:spLocks noGrp="1"/>
          </p:cNvSpPr>
          <p:nvPr>
            <p:ph type="dt" sz="half" idx="10"/>
          </p:nvPr>
        </p:nvSpPr>
        <p:spPr/>
        <p:txBody>
          <a:bodyPr/>
          <a:lstStyle/>
          <a:p>
            <a:fld id="{44CFF47C-0BA4-4126-BAE4-E52174380097}" type="datetimeFigureOut">
              <a:rPr kumimoji="1" lang="ja-JP" altLang="en-US" smtClean="0"/>
              <a:t>2024/8/30</a:t>
            </a:fld>
            <a:endParaRPr kumimoji="1" lang="ja-JP" altLang="en-US"/>
          </a:p>
        </p:txBody>
      </p:sp>
      <p:sp>
        <p:nvSpPr>
          <p:cNvPr id="5" name="フッター プレースホルダー 4">
            <a:extLst>
              <a:ext uri="{FF2B5EF4-FFF2-40B4-BE49-F238E27FC236}">
                <a16:creationId xmlns:a16="http://schemas.microsoft.com/office/drawing/2014/main" id="{852F5C3C-0B46-5995-A51B-83C05FCB229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3F32EB0-8750-3D8A-5D3C-1F393495E41B}"/>
              </a:ext>
            </a:extLst>
          </p:cNvPr>
          <p:cNvSpPr>
            <a:spLocks noGrp="1"/>
          </p:cNvSpPr>
          <p:nvPr>
            <p:ph type="sldNum" sz="quarter" idx="12"/>
          </p:nvPr>
        </p:nvSpPr>
        <p:spPr/>
        <p:txBody>
          <a:bodyPr/>
          <a:lstStyle/>
          <a:p>
            <a:fld id="{8232DC13-E8C2-4A80-984E-5BA89E093FE1}" type="slidenum">
              <a:rPr kumimoji="1" lang="ja-JP" altLang="en-US" smtClean="0"/>
              <a:t>‹#›</a:t>
            </a:fld>
            <a:endParaRPr kumimoji="1" lang="ja-JP" altLang="en-US"/>
          </a:p>
        </p:txBody>
      </p:sp>
    </p:spTree>
    <p:extLst>
      <p:ext uri="{BB962C8B-B14F-4D97-AF65-F5344CB8AC3E}">
        <p14:creationId xmlns:p14="http://schemas.microsoft.com/office/powerpoint/2010/main" val="3113817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EB3F059-DF26-6016-856A-6B8E9F3021EE}"/>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C7F813C-92FB-5568-3D32-7E5A6DA84A0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E5976A1-81D8-0698-11A8-85C503BA5ADB}"/>
              </a:ext>
            </a:extLst>
          </p:cNvPr>
          <p:cNvSpPr>
            <a:spLocks noGrp="1"/>
          </p:cNvSpPr>
          <p:nvPr>
            <p:ph type="dt" sz="half" idx="10"/>
          </p:nvPr>
        </p:nvSpPr>
        <p:spPr/>
        <p:txBody>
          <a:bodyPr/>
          <a:lstStyle/>
          <a:p>
            <a:fld id="{44CFF47C-0BA4-4126-BAE4-E52174380097}" type="datetimeFigureOut">
              <a:rPr kumimoji="1" lang="ja-JP" altLang="en-US" smtClean="0"/>
              <a:t>2024/8/30</a:t>
            </a:fld>
            <a:endParaRPr kumimoji="1" lang="ja-JP" altLang="en-US"/>
          </a:p>
        </p:txBody>
      </p:sp>
      <p:sp>
        <p:nvSpPr>
          <p:cNvPr id="5" name="フッター プレースホルダー 4">
            <a:extLst>
              <a:ext uri="{FF2B5EF4-FFF2-40B4-BE49-F238E27FC236}">
                <a16:creationId xmlns:a16="http://schemas.microsoft.com/office/drawing/2014/main" id="{2371C7F8-B948-F877-547F-5B549CD01EF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B06F56A-20FF-3A01-6992-9DBFB04ACC32}"/>
              </a:ext>
            </a:extLst>
          </p:cNvPr>
          <p:cNvSpPr>
            <a:spLocks noGrp="1"/>
          </p:cNvSpPr>
          <p:nvPr>
            <p:ph type="sldNum" sz="quarter" idx="12"/>
          </p:nvPr>
        </p:nvSpPr>
        <p:spPr/>
        <p:txBody>
          <a:bodyPr/>
          <a:lstStyle/>
          <a:p>
            <a:fld id="{8232DC13-E8C2-4A80-984E-5BA89E093FE1}" type="slidenum">
              <a:rPr kumimoji="1" lang="ja-JP" altLang="en-US" smtClean="0"/>
              <a:t>‹#›</a:t>
            </a:fld>
            <a:endParaRPr kumimoji="1" lang="ja-JP" altLang="en-US"/>
          </a:p>
        </p:txBody>
      </p:sp>
    </p:spTree>
    <p:extLst>
      <p:ext uri="{BB962C8B-B14F-4D97-AF65-F5344CB8AC3E}">
        <p14:creationId xmlns:p14="http://schemas.microsoft.com/office/powerpoint/2010/main" val="1596517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88CBE1-CA93-7670-E5C1-B93D9D8F723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D6F3069-7F12-D05C-F8B5-78BF7FC37D2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930BB62-C429-435D-5B56-29F5E8E43A0E}"/>
              </a:ext>
            </a:extLst>
          </p:cNvPr>
          <p:cNvSpPr>
            <a:spLocks noGrp="1"/>
          </p:cNvSpPr>
          <p:nvPr>
            <p:ph type="dt" sz="half" idx="10"/>
          </p:nvPr>
        </p:nvSpPr>
        <p:spPr/>
        <p:txBody>
          <a:bodyPr/>
          <a:lstStyle/>
          <a:p>
            <a:fld id="{44CFF47C-0BA4-4126-BAE4-E52174380097}" type="datetimeFigureOut">
              <a:rPr kumimoji="1" lang="ja-JP" altLang="en-US" smtClean="0"/>
              <a:t>2024/8/30</a:t>
            </a:fld>
            <a:endParaRPr kumimoji="1" lang="ja-JP" altLang="en-US"/>
          </a:p>
        </p:txBody>
      </p:sp>
      <p:sp>
        <p:nvSpPr>
          <p:cNvPr id="5" name="フッター プレースホルダー 4">
            <a:extLst>
              <a:ext uri="{FF2B5EF4-FFF2-40B4-BE49-F238E27FC236}">
                <a16:creationId xmlns:a16="http://schemas.microsoft.com/office/drawing/2014/main" id="{69D74117-7559-3BA3-0035-90C660375F3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FEB92B7-A9C0-E2D0-B3CF-3F9BE5303042}"/>
              </a:ext>
            </a:extLst>
          </p:cNvPr>
          <p:cNvSpPr>
            <a:spLocks noGrp="1"/>
          </p:cNvSpPr>
          <p:nvPr>
            <p:ph type="sldNum" sz="quarter" idx="12"/>
          </p:nvPr>
        </p:nvSpPr>
        <p:spPr/>
        <p:txBody>
          <a:bodyPr/>
          <a:lstStyle/>
          <a:p>
            <a:fld id="{8232DC13-E8C2-4A80-984E-5BA89E093FE1}" type="slidenum">
              <a:rPr kumimoji="1" lang="ja-JP" altLang="en-US" smtClean="0"/>
              <a:t>‹#›</a:t>
            </a:fld>
            <a:endParaRPr kumimoji="1" lang="ja-JP" altLang="en-US"/>
          </a:p>
        </p:txBody>
      </p:sp>
    </p:spTree>
    <p:extLst>
      <p:ext uri="{BB962C8B-B14F-4D97-AF65-F5344CB8AC3E}">
        <p14:creationId xmlns:p14="http://schemas.microsoft.com/office/powerpoint/2010/main" val="1527225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9BBB5D-3F4A-0136-51BC-7E1F678690C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BB77F5E-F1BC-E79A-484E-BE59B75A1E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21B5550-C8A2-CC70-6532-4F6E01D2E40A}"/>
              </a:ext>
            </a:extLst>
          </p:cNvPr>
          <p:cNvSpPr>
            <a:spLocks noGrp="1"/>
          </p:cNvSpPr>
          <p:nvPr>
            <p:ph type="dt" sz="half" idx="10"/>
          </p:nvPr>
        </p:nvSpPr>
        <p:spPr/>
        <p:txBody>
          <a:bodyPr/>
          <a:lstStyle/>
          <a:p>
            <a:fld id="{44CFF47C-0BA4-4126-BAE4-E52174380097}" type="datetimeFigureOut">
              <a:rPr kumimoji="1" lang="ja-JP" altLang="en-US" smtClean="0"/>
              <a:t>2024/8/30</a:t>
            </a:fld>
            <a:endParaRPr kumimoji="1" lang="ja-JP" altLang="en-US"/>
          </a:p>
        </p:txBody>
      </p:sp>
      <p:sp>
        <p:nvSpPr>
          <p:cNvPr id="5" name="フッター プレースホルダー 4">
            <a:extLst>
              <a:ext uri="{FF2B5EF4-FFF2-40B4-BE49-F238E27FC236}">
                <a16:creationId xmlns:a16="http://schemas.microsoft.com/office/drawing/2014/main" id="{390DE069-9D92-8D42-550C-F1424FE3718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75AA190-0CB8-1624-6503-4B9EA5EAC2F6}"/>
              </a:ext>
            </a:extLst>
          </p:cNvPr>
          <p:cNvSpPr>
            <a:spLocks noGrp="1"/>
          </p:cNvSpPr>
          <p:nvPr>
            <p:ph type="sldNum" sz="quarter" idx="12"/>
          </p:nvPr>
        </p:nvSpPr>
        <p:spPr/>
        <p:txBody>
          <a:bodyPr/>
          <a:lstStyle/>
          <a:p>
            <a:fld id="{8232DC13-E8C2-4A80-984E-5BA89E093FE1}" type="slidenum">
              <a:rPr kumimoji="1" lang="ja-JP" altLang="en-US" smtClean="0"/>
              <a:t>‹#›</a:t>
            </a:fld>
            <a:endParaRPr kumimoji="1" lang="ja-JP" altLang="en-US"/>
          </a:p>
        </p:txBody>
      </p:sp>
    </p:spTree>
    <p:extLst>
      <p:ext uri="{BB962C8B-B14F-4D97-AF65-F5344CB8AC3E}">
        <p14:creationId xmlns:p14="http://schemas.microsoft.com/office/powerpoint/2010/main" val="1593138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402F84-3168-A4FF-D05E-2B0D4A266C7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5FCD53B-D3EF-59AD-E825-E99277C5051B}"/>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C8CC1BF-349A-D8E3-4BB7-A6EE5B0A85FE}"/>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6410FC5-ED2E-8CA7-D36C-FE6AE571034C}"/>
              </a:ext>
            </a:extLst>
          </p:cNvPr>
          <p:cNvSpPr>
            <a:spLocks noGrp="1"/>
          </p:cNvSpPr>
          <p:nvPr>
            <p:ph type="dt" sz="half" idx="10"/>
          </p:nvPr>
        </p:nvSpPr>
        <p:spPr/>
        <p:txBody>
          <a:bodyPr/>
          <a:lstStyle/>
          <a:p>
            <a:fld id="{44CFF47C-0BA4-4126-BAE4-E52174380097}" type="datetimeFigureOut">
              <a:rPr kumimoji="1" lang="ja-JP" altLang="en-US" smtClean="0"/>
              <a:t>2024/8/30</a:t>
            </a:fld>
            <a:endParaRPr kumimoji="1" lang="ja-JP" altLang="en-US"/>
          </a:p>
        </p:txBody>
      </p:sp>
      <p:sp>
        <p:nvSpPr>
          <p:cNvPr id="6" name="フッター プレースホルダー 5">
            <a:extLst>
              <a:ext uri="{FF2B5EF4-FFF2-40B4-BE49-F238E27FC236}">
                <a16:creationId xmlns:a16="http://schemas.microsoft.com/office/drawing/2014/main" id="{818B3BE1-F520-9AF4-A3CE-89684C65911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195CB7D-8480-2617-4E8F-80D349D962A7}"/>
              </a:ext>
            </a:extLst>
          </p:cNvPr>
          <p:cNvSpPr>
            <a:spLocks noGrp="1"/>
          </p:cNvSpPr>
          <p:nvPr>
            <p:ph type="sldNum" sz="quarter" idx="12"/>
          </p:nvPr>
        </p:nvSpPr>
        <p:spPr/>
        <p:txBody>
          <a:bodyPr/>
          <a:lstStyle/>
          <a:p>
            <a:fld id="{8232DC13-E8C2-4A80-984E-5BA89E093FE1}" type="slidenum">
              <a:rPr kumimoji="1" lang="ja-JP" altLang="en-US" smtClean="0"/>
              <a:t>‹#›</a:t>
            </a:fld>
            <a:endParaRPr kumimoji="1" lang="ja-JP" altLang="en-US"/>
          </a:p>
        </p:txBody>
      </p:sp>
    </p:spTree>
    <p:extLst>
      <p:ext uri="{BB962C8B-B14F-4D97-AF65-F5344CB8AC3E}">
        <p14:creationId xmlns:p14="http://schemas.microsoft.com/office/powerpoint/2010/main" val="354656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A6B139-297C-2EAF-51AF-BD0747D7193D}"/>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939ACAC-06FE-A7EB-AF82-A791CB6091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FABF33B-F4B0-FA1A-6F50-705F5D9A1069}"/>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6620828-36A9-5E4F-2C5A-DEA342FE16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6FBA5B88-186F-2495-7B55-F2EC0B3DBEE6}"/>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6072534-F069-C460-EFF9-8C3BA60491E0}"/>
              </a:ext>
            </a:extLst>
          </p:cNvPr>
          <p:cNvSpPr>
            <a:spLocks noGrp="1"/>
          </p:cNvSpPr>
          <p:nvPr>
            <p:ph type="dt" sz="half" idx="10"/>
          </p:nvPr>
        </p:nvSpPr>
        <p:spPr/>
        <p:txBody>
          <a:bodyPr/>
          <a:lstStyle/>
          <a:p>
            <a:fld id="{44CFF47C-0BA4-4126-BAE4-E52174380097}" type="datetimeFigureOut">
              <a:rPr kumimoji="1" lang="ja-JP" altLang="en-US" smtClean="0"/>
              <a:t>2024/8/30</a:t>
            </a:fld>
            <a:endParaRPr kumimoji="1" lang="ja-JP" altLang="en-US"/>
          </a:p>
        </p:txBody>
      </p:sp>
      <p:sp>
        <p:nvSpPr>
          <p:cNvPr id="8" name="フッター プレースホルダー 7">
            <a:extLst>
              <a:ext uri="{FF2B5EF4-FFF2-40B4-BE49-F238E27FC236}">
                <a16:creationId xmlns:a16="http://schemas.microsoft.com/office/drawing/2014/main" id="{C6307460-23E1-85CD-0409-F92BA34C0E96}"/>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D376944-AECE-96EC-0799-0C1EB4E8D4D1}"/>
              </a:ext>
            </a:extLst>
          </p:cNvPr>
          <p:cNvSpPr>
            <a:spLocks noGrp="1"/>
          </p:cNvSpPr>
          <p:nvPr>
            <p:ph type="sldNum" sz="quarter" idx="12"/>
          </p:nvPr>
        </p:nvSpPr>
        <p:spPr/>
        <p:txBody>
          <a:bodyPr/>
          <a:lstStyle/>
          <a:p>
            <a:fld id="{8232DC13-E8C2-4A80-984E-5BA89E093FE1}" type="slidenum">
              <a:rPr kumimoji="1" lang="ja-JP" altLang="en-US" smtClean="0"/>
              <a:t>‹#›</a:t>
            </a:fld>
            <a:endParaRPr kumimoji="1" lang="ja-JP" altLang="en-US"/>
          </a:p>
        </p:txBody>
      </p:sp>
    </p:spTree>
    <p:extLst>
      <p:ext uri="{BB962C8B-B14F-4D97-AF65-F5344CB8AC3E}">
        <p14:creationId xmlns:p14="http://schemas.microsoft.com/office/powerpoint/2010/main" val="1643810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AE9375-345B-9E4A-C079-5DD6B28E1D0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6B7A54A-5B47-571F-670A-C47FE58F38E7}"/>
              </a:ext>
            </a:extLst>
          </p:cNvPr>
          <p:cNvSpPr>
            <a:spLocks noGrp="1"/>
          </p:cNvSpPr>
          <p:nvPr>
            <p:ph type="dt" sz="half" idx="10"/>
          </p:nvPr>
        </p:nvSpPr>
        <p:spPr/>
        <p:txBody>
          <a:bodyPr/>
          <a:lstStyle/>
          <a:p>
            <a:fld id="{44CFF47C-0BA4-4126-BAE4-E52174380097}" type="datetimeFigureOut">
              <a:rPr kumimoji="1" lang="ja-JP" altLang="en-US" smtClean="0"/>
              <a:t>2024/8/30</a:t>
            </a:fld>
            <a:endParaRPr kumimoji="1" lang="ja-JP" altLang="en-US"/>
          </a:p>
        </p:txBody>
      </p:sp>
      <p:sp>
        <p:nvSpPr>
          <p:cNvPr id="4" name="フッター プレースホルダー 3">
            <a:extLst>
              <a:ext uri="{FF2B5EF4-FFF2-40B4-BE49-F238E27FC236}">
                <a16:creationId xmlns:a16="http://schemas.microsoft.com/office/drawing/2014/main" id="{ADCDFC8F-D5A3-C584-BB73-D1922DEDA5E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A5A1907-7B19-199B-9A07-37E057FA37A6}"/>
              </a:ext>
            </a:extLst>
          </p:cNvPr>
          <p:cNvSpPr>
            <a:spLocks noGrp="1"/>
          </p:cNvSpPr>
          <p:nvPr>
            <p:ph type="sldNum" sz="quarter" idx="12"/>
          </p:nvPr>
        </p:nvSpPr>
        <p:spPr/>
        <p:txBody>
          <a:bodyPr/>
          <a:lstStyle/>
          <a:p>
            <a:fld id="{8232DC13-E8C2-4A80-984E-5BA89E093FE1}" type="slidenum">
              <a:rPr kumimoji="1" lang="ja-JP" altLang="en-US" smtClean="0"/>
              <a:t>‹#›</a:t>
            </a:fld>
            <a:endParaRPr kumimoji="1" lang="ja-JP" altLang="en-US"/>
          </a:p>
        </p:txBody>
      </p:sp>
    </p:spTree>
    <p:extLst>
      <p:ext uri="{BB962C8B-B14F-4D97-AF65-F5344CB8AC3E}">
        <p14:creationId xmlns:p14="http://schemas.microsoft.com/office/powerpoint/2010/main" val="3482536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AA3269F-531D-2909-4816-906174D3B852}"/>
              </a:ext>
            </a:extLst>
          </p:cNvPr>
          <p:cNvSpPr>
            <a:spLocks noGrp="1"/>
          </p:cNvSpPr>
          <p:nvPr>
            <p:ph type="dt" sz="half" idx="10"/>
          </p:nvPr>
        </p:nvSpPr>
        <p:spPr/>
        <p:txBody>
          <a:bodyPr/>
          <a:lstStyle/>
          <a:p>
            <a:fld id="{44CFF47C-0BA4-4126-BAE4-E52174380097}" type="datetimeFigureOut">
              <a:rPr kumimoji="1" lang="ja-JP" altLang="en-US" smtClean="0"/>
              <a:t>2024/8/30</a:t>
            </a:fld>
            <a:endParaRPr kumimoji="1" lang="ja-JP" altLang="en-US"/>
          </a:p>
        </p:txBody>
      </p:sp>
      <p:sp>
        <p:nvSpPr>
          <p:cNvPr id="3" name="フッター プレースホルダー 2">
            <a:extLst>
              <a:ext uri="{FF2B5EF4-FFF2-40B4-BE49-F238E27FC236}">
                <a16:creationId xmlns:a16="http://schemas.microsoft.com/office/drawing/2014/main" id="{FBFA8E0C-E890-4641-9681-63B3F5FFFA6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2F84DEB-71CE-D024-B7C3-B3CAA389D4D7}"/>
              </a:ext>
            </a:extLst>
          </p:cNvPr>
          <p:cNvSpPr>
            <a:spLocks noGrp="1"/>
          </p:cNvSpPr>
          <p:nvPr>
            <p:ph type="sldNum" sz="quarter" idx="12"/>
          </p:nvPr>
        </p:nvSpPr>
        <p:spPr/>
        <p:txBody>
          <a:bodyPr/>
          <a:lstStyle/>
          <a:p>
            <a:fld id="{8232DC13-E8C2-4A80-984E-5BA89E093FE1}" type="slidenum">
              <a:rPr kumimoji="1" lang="ja-JP" altLang="en-US" smtClean="0"/>
              <a:t>‹#›</a:t>
            </a:fld>
            <a:endParaRPr kumimoji="1" lang="ja-JP" altLang="en-US"/>
          </a:p>
        </p:txBody>
      </p:sp>
    </p:spTree>
    <p:extLst>
      <p:ext uri="{BB962C8B-B14F-4D97-AF65-F5344CB8AC3E}">
        <p14:creationId xmlns:p14="http://schemas.microsoft.com/office/powerpoint/2010/main" val="583928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1A9B97-4BB2-4EE7-57FB-504A81D3D23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9805590-4B1B-C42A-A687-1B31AB2034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19168F4-C3E0-8740-4CA5-22D80971C2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E4C840E-6EB5-9F37-DF8A-6B281D76F2E7}"/>
              </a:ext>
            </a:extLst>
          </p:cNvPr>
          <p:cNvSpPr>
            <a:spLocks noGrp="1"/>
          </p:cNvSpPr>
          <p:nvPr>
            <p:ph type="dt" sz="half" idx="10"/>
          </p:nvPr>
        </p:nvSpPr>
        <p:spPr/>
        <p:txBody>
          <a:bodyPr/>
          <a:lstStyle/>
          <a:p>
            <a:fld id="{44CFF47C-0BA4-4126-BAE4-E52174380097}" type="datetimeFigureOut">
              <a:rPr kumimoji="1" lang="ja-JP" altLang="en-US" smtClean="0"/>
              <a:t>2024/8/30</a:t>
            </a:fld>
            <a:endParaRPr kumimoji="1" lang="ja-JP" altLang="en-US"/>
          </a:p>
        </p:txBody>
      </p:sp>
      <p:sp>
        <p:nvSpPr>
          <p:cNvPr id="6" name="フッター プレースホルダー 5">
            <a:extLst>
              <a:ext uri="{FF2B5EF4-FFF2-40B4-BE49-F238E27FC236}">
                <a16:creationId xmlns:a16="http://schemas.microsoft.com/office/drawing/2014/main" id="{36524897-5844-98FB-CAFD-2FD7BE6EA06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1FE8BFE-A8E4-4932-E89C-DFD35A640B1A}"/>
              </a:ext>
            </a:extLst>
          </p:cNvPr>
          <p:cNvSpPr>
            <a:spLocks noGrp="1"/>
          </p:cNvSpPr>
          <p:nvPr>
            <p:ph type="sldNum" sz="quarter" idx="12"/>
          </p:nvPr>
        </p:nvSpPr>
        <p:spPr/>
        <p:txBody>
          <a:bodyPr/>
          <a:lstStyle/>
          <a:p>
            <a:fld id="{8232DC13-E8C2-4A80-984E-5BA89E093FE1}" type="slidenum">
              <a:rPr kumimoji="1" lang="ja-JP" altLang="en-US" smtClean="0"/>
              <a:t>‹#›</a:t>
            </a:fld>
            <a:endParaRPr kumimoji="1" lang="ja-JP" altLang="en-US"/>
          </a:p>
        </p:txBody>
      </p:sp>
    </p:spTree>
    <p:extLst>
      <p:ext uri="{BB962C8B-B14F-4D97-AF65-F5344CB8AC3E}">
        <p14:creationId xmlns:p14="http://schemas.microsoft.com/office/powerpoint/2010/main" val="3954356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E61674-8206-B538-2109-DC68F24147A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9EA5A3C-B058-E884-C80C-EC552D1450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3C8DFF96-0171-40E7-4EBD-E843D1BF8B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506E069-8FEB-5978-FB60-701B3DB74ACE}"/>
              </a:ext>
            </a:extLst>
          </p:cNvPr>
          <p:cNvSpPr>
            <a:spLocks noGrp="1"/>
          </p:cNvSpPr>
          <p:nvPr>
            <p:ph type="dt" sz="half" idx="10"/>
          </p:nvPr>
        </p:nvSpPr>
        <p:spPr/>
        <p:txBody>
          <a:bodyPr/>
          <a:lstStyle/>
          <a:p>
            <a:fld id="{44CFF47C-0BA4-4126-BAE4-E52174380097}" type="datetimeFigureOut">
              <a:rPr kumimoji="1" lang="ja-JP" altLang="en-US" smtClean="0"/>
              <a:t>2024/8/30</a:t>
            </a:fld>
            <a:endParaRPr kumimoji="1" lang="ja-JP" altLang="en-US"/>
          </a:p>
        </p:txBody>
      </p:sp>
      <p:sp>
        <p:nvSpPr>
          <p:cNvPr id="6" name="フッター プレースホルダー 5">
            <a:extLst>
              <a:ext uri="{FF2B5EF4-FFF2-40B4-BE49-F238E27FC236}">
                <a16:creationId xmlns:a16="http://schemas.microsoft.com/office/drawing/2014/main" id="{657EDA75-A34A-1E96-259B-E8954A28979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A023633-87D3-4192-DF9E-DC836EB04EE9}"/>
              </a:ext>
            </a:extLst>
          </p:cNvPr>
          <p:cNvSpPr>
            <a:spLocks noGrp="1"/>
          </p:cNvSpPr>
          <p:nvPr>
            <p:ph type="sldNum" sz="quarter" idx="12"/>
          </p:nvPr>
        </p:nvSpPr>
        <p:spPr/>
        <p:txBody>
          <a:bodyPr/>
          <a:lstStyle/>
          <a:p>
            <a:fld id="{8232DC13-E8C2-4A80-984E-5BA89E093FE1}" type="slidenum">
              <a:rPr kumimoji="1" lang="ja-JP" altLang="en-US" smtClean="0"/>
              <a:t>‹#›</a:t>
            </a:fld>
            <a:endParaRPr kumimoji="1" lang="ja-JP" altLang="en-US"/>
          </a:p>
        </p:txBody>
      </p:sp>
    </p:spTree>
    <p:extLst>
      <p:ext uri="{BB962C8B-B14F-4D97-AF65-F5344CB8AC3E}">
        <p14:creationId xmlns:p14="http://schemas.microsoft.com/office/powerpoint/2010/main" val="206129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272D341-AEBB-D41B-BC34-3E51CE52E8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CB0842F-5654-054F-DFC7-6C404867F1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7D7BBA0-7E3E-D360-B9D4-78BA52358E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CFF47C-0BA4-4126-BAE4-E52174380097}" type="datetimeFigureOut">
              <a:rPr kumimoji="1" lang="ja-JP" altLang="en-US" smtClean="0"/>
              <a:t>2024/8/30</a:t>
            </a:fld>
            <a:endParaRPr kumimoji="1" lang="ja-JP" altLang="en-US"/>
          </a:p>
        </p:txBody>
      </p:sp>
      <p:sp>
        <p:nvSpPr>
          <p:cNvPr id="5" name="フッター プレースホルダー 4">
            <a:extLst>
              <a:ext uri="{FF2B5EF4-FFF2-40B4-BE49-F238E27FC236}">
                <a16:creationId xmlns:a16="http://schemas.microsoft.com/office/drawing/2014/main" id="{7A4F10E1-0490-0477-A82D-C4266B1AA8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894D3BA-456F-C037-FDA3-45C9A8C685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2DC13-E8C2-4A80-984E-5BA89E093FE1}" type="slidenum">
              <a:rPr kumimoji="1" lang="ja-JP" altLang="en-US" smtClean="0"/>
              <a:t>‹#›</a:t>
            </a:fld>
            <a:endParaRPr kumimoji="1" lang="ja-JP" altLang="en-US"/>
          </a:p>
        </p:txBody>
      </p:sp>
    </p:spTree>
    <p:extLst>
      <p:ext uri="{BB962C8B-B14F-4D97-AF65-F5344CB8AC3E}">
        <p14:creationId xmlns:p14="http://schemas.microsoft.com/office/powerpoint/2010/main" val="4056585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cxnSp>
        <p:nvCxnSpPr>
          <p:cNvPr id="52" name="Google Shape;323;p66">
            <a:extLst>
              <a:ext uri="{FF2B5EF4-FFF2-40B4-BE49-F238E27FC236}">
                <a16:creationId xmlns:a16="http://schemas.microsoft.com/office/drawing/2014/main" id="{5959657F-8774-9609-78E3-D0B1EF163861}"/>
              </a:ext>
            </a:extLst>
          </p:cNvPr>
          <p:cNvCxnSpPr>
            <a:cxnSpLocks/>
          </p:cNvCxnSpPr>
          <p:nvPr/>
        </p:nvCxnSpPr>
        <p:spPr>
          <a:xfrm>
            <a:off x="4524696" y="2853490"/>
            <a:ext cx="164493" cy="191299"/>
          </a:xfrm>
          <a:prstGeom prst="straightConnector1">
            <a:avLst/>
          </a:prstGeom>
          <a:noFill/>
          <a:ln w="9525" cap="flat" cmpd="sng">
            <a:solidFill>
              <a:srgbClr val="996633"/>
            </a:solidFill>
            <a:prstDash val="solid"/>
            <a:round/>
            <a:headEnd type="none" w="sm" len="sm"/>
            <a:tailEnd type="triangle" w="med" len="med"/>
          </a:ln>
        </p:spPr>
      </p:cxnSp>
      <p:cxnSp>
        <p:nvCxnSpPr>
          <p:cNvPr id="37" name="Google Shape;323;p66">
            <a:extLst>
              <a:ext uri="{FF2B5EF4-FFF2-40B4-BE49-F238E27FC236}">
                <a16:creationId xmlns:a16="http://schemas.microsoft.com/office/drawing/2014/main" id="{16272AA4-62E1-79D9-EC79-86AACB5C79C6}"/>
              </a:ext>
            </a:extLst>
          </p:cNvPr>
          <p:cNvCxnSpPr>
            <a:cxnSpLocks/>
          </p:cNvCxnSpPr>
          <p:nvPr/>
        </p:nvCxnSpPr>
        <p:spPr>
          <a:xfrm rot="10800000" flipH="1">
            <a:off x="1518511" y="3389688"/>
            <a:ext cx="180000" cy="0"/>
          </a:xfrm>
          <a:prstGeom prst="straightConnector1">
            <a:avLst/>
          </a:prstGeom>
          <a:noFill/>
          <a:ln w="9525" cap="flat" cmpd="sng">
            <a:solidFill>
              <a:srgbClr val="996633"/>
            </a:solidFill>
            <a:prstDash val="solid"/>
            <a:round/>
            <a:headEnd type="none" w="sm" len="sm"/>
            <a:tailEnd type="triangle" w="med" len="med"/>
          </a:ln>
        </p:spPr>
      </p:cxnSp>
      <p:cxnSp>
        <p:nvCxnSpPr>
          <p:cNvPr id="44" name="Google Shape;323;p66">
            <a:extLst>
              <a:ext uri="{FF2B5EF4-FFF2-40B4-BE49-F238E27FC236}">
                <a16:creationId xmlns:a16="http://schemas.microsoft.com/office/drawing/2014/main" id="{EF8AA993-D1BA-8DD4-00BF-47C3CE9493A0}"/>
              </a:ext>
            </a:extLst>
          </p:cNvPr>
          <p:cNvCxnSpPr>
            <a:cxnSpLocks/>
          </p:cNvCxnSpPr>
          <p:nvPr/>
        </p:nvCxnSpPr>
        <p:spPr>
          <a:xfrm flipV="1">
            <a:off x="3453634" y="3389753"/>
            <a:ext cx="1224000" cy="0"/>
          </a:xfrm>
          <a:prstGeom prst="straightConnector1">
            <a:avLst/>
          </a:prstGeom>
          <a:noFill/>
          <a:ln w="9525" cap="flat" cmpd="sng">
            <a:solidFill>
              <a:srgbClr val="996633"/>
            </a:solidFill>
            <a:prstDash val="solid"/>
            <a:round/>
            <a:headEnd type="none" w="sm" len="sm"/>
            <a:tailEnd type="triangle" w="med" len="med"/>
          </a:ln>
        </p:spPr>
      </p:cxnSp>
      <p:cxnSp>
        <p:nvCxnSpPr>
          <p:cNvPr id="16" name="Google Shape;323;p66">
            <a:extLst>
              <a:ext uri="{FF2B5EF4-FFF2-40B4-BE49-F238E27FC236}">
                <a16:creationId xmlns:a16="http://schemas.microsoft.com/office/drawing/2014/main" id="{CD1B9972-7306-757E-0311-B8BBB3B2C1FE}"/>
              </a:ext>
            </a:extLst>
          </p:cNvPr>
          <p:cNvCxnSpPr>
            <a:cxnSpLocks/>
          </p:cNvCxnSpPr>
          <p:nvPr/>
        </p:nvCxnSpPr>
        <p:spPr>
          <a:xfrm rot="10800000" flipH="1">
            <a:off x="3457700" y="2605478"/>
            <a:ext cx="144000" cy="0"/>
          </a:xfrm>
          <a:prstGeom prst="straightConnector1">
            <a:avLst/>
          </a:prstGeom>
          <a:noFill/>
          <a:ln w="9525" cap="flat" cmpd="sng">
            <a:solidFill>
              <a:srgbClr val="996633"/>
            </a:solidFill>
            <a:prstDash val="solid"/>
            <a:round/>
            <a:headEnd type="none" w="sm" len="sm"/>
            <a:tailEnd type="triangle" w="med" len="med"/>
          </a:ln>
        </p:spPr>
      </p:cxnSp>
      <p:cxnSp>
        <p:nvCxnSpPr>
          <p:cNvPr id="14" name="Google Shape;323;p66">
            <a:extLst>
              <a:ext uri="{FF2B5EF4-FFF2-40B4-BE49-F238E27FC236}">
                <a16:creationId xmlns:a16="http://schemas.microsoft.com/office/drawing/2014/main" id="{3BF7C13F-9210-BB99-87A8-60FC673F1513}"/>
              </a:ext>
            </a:extLst>
          </p:cNvPr>
          <p:cNvCxnSpPr>
            <a:cxnSpLocks/>
          </p:cNvCxnSpPr>
          <p:nvPr/>
        </p:nvCxnSpPr>
        <p:spPr>
          <a:xfrm rot="10800000" flipH="1">
            <a:off x="1556807" y="1911646"/>
            <a:ext cx="144000" cy="0"/>
          </a:xfrm>
          <a:prstGeom prst="straightConnector1">
            <a:avLst/>
          </a:prstGeom>
          <a:noFill/>
          <a:ln w="9525" cap="flat" cmpd="sng">
            <a:solidFill>
              <a:srgbClr val="996633"/>
            </a:solidFill>
            <a:prstDash val="solid"/>
            <a:round/>
            <a:headEnd type="none" w="sm" len="sm"/>
            <a:tailEnd type="triangle" w="med" len="med"/>
          </a:ln>
        </p:spPr>
      </p:cxnSp>
      <p:cxnSp>
        <p:nvCxnSpPr>
          <p:cNvPr id="12" name="Google Shape;323;p66">
            <a:extLst>
              <a:ext uri="{FF2B5EF4-FFF2-40B4-BE49-F238E27FC236}">
                <a16:creationId xmlns:a16="http://schemas.microsoft.com/office/drawing/2014/main" id="{C549F64A-BB1F-FAA6-2504-856D087B2D74}"/>
              </a:ext>
            </a:extLst>
          </p:cNvPr>
          <p:cNvCxnSpPr>
            <a:cxnSpLocks/>
          </p:cNvCxnSpPr>
          <p:nvPr/>
        </p:nvCxnSpPr>
        <p:spPr>
          <a:xfrm rot="10800000" flipH="1">
            <a:off x="3460558" y="1911646"/>
            <a:ext cx="144000" cy="0"/>
          </a:xfrm>
          <a:prstGeom prst="straightConnector1">
            <a:avLst/>
          </a:prstGeom>
          <a:noFill/>
          <a:ln w="9525" cap="flat" cmpd="sng">
            <a:solidFill>
              <a:srgbClr val="996633"/>
            </a:solidFill>
            <a:prstDash val="solid"/>
            <a:round/>
            <a:headEnd type="none" w="sm" len="sm"/>
            <a:tailEnd type="triangle" w="med" len="med"/>
          </a:ln>
        </p:spPr>
      </p:cxnSp>
      <p:cxnSp>
        <p:nvCxnSpPr>
          <p:cNvPr id="38" name="Google Shape;323;p66">
            <a:extLst>
              <a:ext uri="{FF2B5EF4-FFF2-40B4-BE49-F238E27FC236}">
                <a16:creationId xmlns:a16="http://schemas.microsoft.com/office/drawing/2014/main" id="{7160DB3F-4CE3-3266-387F-4C8BFEECC007}"/>
              </a:ext>
            </a:extLst>
          </p:cNvPr>
          <p:cNvCxnSpPr>
            <a:cxnSpLocks/>
          </p:cNvCxnSpPr>
          <p:nvPr/>
        </p:nvCxnSpPr>
        <p:spPr>
          <a:xfrm rot="10800000" flipH="1">
            <a:off x="4533293" y="1915250"/>
            <a:ext cx="144000" cy="0"/>
          </a:xfrm>
          <a:prstGeom prst="straightConnector1">
            <a:avLst/>
          </a:prstGeom>
          <a:noFill/>
          <a:ln w="9525" cap="flat" cmpd="sng">
            <a:solidFill>
              <a:srgbClr val="996633"/>
            </a:solidFill>
            <a:prstDash val="solid"/>
            <a:round/>
            <a:headEnd type="none" w="sm" len="sm"/>
            <a:tailEnd type="triangle" w="med" len="med"/>
          </a:ln>
        </p:spPr>
      </p:cxnSp>
      <p:sp>
        <p:nvSpPr>
          <p:cNvPr id="8" name="テキスト ボックス 7">
            <a:extLst>
              <a:ext uri="{FF2B5EF4-FFF2-40B4-BE49-F238E27FC236}">
                <a16:creationId xmlns:a16="http://schemas.microsoft.com/office/drawing/2014/main" id="{38FC5113-1B9B-D565-671F-C9508EC063B2}"/>
              </a:ext>
            </a:extLst>
          </p:cNvPr>
          <p:cNvSpPr txBox="1"/>
          <p:nvPr/>
        </p:nvSpPr>
        <p:spPr>
          <a:xfrm>
            <a:off x="7071360" y="5740895"/>
            <a:ext cx="5120640" cy="1117105"/>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a:ea typeface="Meiryo UI"/>
              <a:cs typeface="+mn-cs"/>
            </a:endParaRPr>
          </a:p>
        </p:txBody>
      </p:sp>
      <p:cxnSp>
        <p:nvCxnSpPr>
          <p:cNvPr id="43" name="コネクタ: カギ線 42">
            <a:extLst>
              <a:ext uri="{FF2B5EF4-FFF2-40B4-BE49-F238E27FC236}">
                <a16:creationId xmlns:a16="http://schemas.microsoft.com/office/drawing/2014/main" id="{EC2026AE-3018-E978-1AD2-4CE45F69BE50}"/>
              </a:ext>
            </a:extLst>
          </p:cNvPr>
          <p:cNvCxnSpPr>
            <a:cxnSpLocks/>
            <a:endCxn id="317" idx="2"/>
          </p:cNvCxnSpPr>
          <p:nvPr/>
        </p:nvCxnSpPr>
        <p:spPr>
          <a:xfrm flipV="1">
            <a:off x="3386921" y="3637394"/>
            <a:ext cx="2903887" cy="256636"/>
          </a:xfrm>
          <a:prstGeom prst="bentConnector2">
            <a:avLst/>
          </a:prstGeom>
          <a:ln w="9525">
            <a:solidFill>
              <a:srgbClr val="996633"/>
            </a:solidFill>
            <a:tailEnd type="triangle"/>
          </a:ln>
        </p:spPr>
        <p:style>
          <a:lnRef idx="1">
            <a:schemeClr val="accent1"/>
          </a:lnRef>
          <a:fillRef idx="0">
            <a:schemeClr val="accent1"/>
          </a:fillRef>
          <a:effectRef idx="0">
            <a:schemeClr val="accent1"/>
          </a:effectRef>
          <a:fontRef idx="minor">
            <a:schemeClr val="tx1"/>
          </a:fontRef>
        </p:style>
      </p:cxnSp>
      <p:grpSp>
        <p:nvGrpSpPr>
          <p:cNvPr id="2" name="グループ化 1">
            <a:extLst>
              <a:ext uri="{FF2B5EF4-FFF2-40B4-BE49-F238E27FC236}">
                <a16:creationId xmlns:a16="http://schemas.microsoft.com/office/drawing/2014/main" id="{51445264-E94A-73A8-1EE3-EFE633232880}"/>
              </a:ext>
            </a:extLst>
          </p:cNvPr>
          <p:cNvGrpSpPr/>
          <p:nvPr/>
        </p:nvGrpSpPr>
        <p:grpSpPr>
          <a:xfrm>
            <a:off x="75420" y="986965"/>
            <a:ext cx="7919270" cy="3047212"/>
            <a:chOff x="372200" y="1276277"/>
            <a:chExt cx="11507151" cy="3047212"/>
          </a:xfrm>
        </p:grpSpPr>
        <p:cxnSp>
          <p:nvCxnSpPr>
            <p:cNvPr id="315" name="Google Shape;315;p66"/>
            <p:cNvCxnSpPr>
              <a:cxnSpLocks/>
            </p:cNvCxnSpPr>
            <p:nvPr/>
          </p:nvCxnSpPr>
          <p:spPr>
            <a:xfrm>
              <a:off x="9399779" y="2443660"/>
              <a:ext cx="0" cy="864000"/>
            </a:xfrm>
            <a:prstGeom prst="straightConnector1">
              <a:avLst/>
            </a:prstGeom>
            <a:noFill/>
            <a:ln w="9525" cap="flat" cmpd="sng">
              <a:solidFill>
                <a:srgbClr val="996633"/>
              </a:solidFill>
              <a:prstDash val="solid"/>
              <a:round/>
              <a:headEnd type="none" w="sm" len="sm"/>
              <a:tailEnd type="triangle" w="med" len="med"/>
            </a:ln>
          </p:spPr>
        </p:cxnSp>
        <p:sp>
          <p:nvSpPr>
            <p:cNvPr id="321" name="Google Shape;321;p66"/>
            <p:cNvSpPr/>
            <p:nvPr/>
          </p:nvSpPr>
          <p:spPr>
            <a:xfrm>
              <a:off x="374327" y="1276277"/>
              <a:ext cx="6643377" cy="252000"/>
            </a:xfrm>
            <a:prstGeom prst="homePlate">
              <a:avLst>
                <a:gd name="adj" fmla="val 50000"/>
              </a:avLst>
            </a:prstGeom>
            <a:solidFill>
              <a:srgbClr val="F4E8DC"/>
            </a:solidFill>
            <a:ln>
              <a:noFill/>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900"/>
                <a:buFontTx/>
                <a:buNone/>
                <a:tabLst/>
                <a:defRPr/>
              </a:pP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血液検査</a:t>
              </a:r>
              <a:r>
                <a:rPr kumimoji="1" lang="ja-JP" altLang="en-US" sz="11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（入院時</a:t>
              </a:r>
              <a:r>
                <a:rPr kumimoji="1" lang="en-US" altLang="ja" sz="11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r>
                <a:rPr kumimoji="1" lang="ja-JP" altLang="en-US" sz="11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翌週</a:t>
              </a:r>
              <a:r>
                <a:rPr kumimoji="1" lang="en-US" altLang="ja" sz="11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r>
                <a:rPr kumimoji="1" lang="ja-JP" altLang="en-US" sz="11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退院前）</a:t>
              </a:r>
              <a:endParaRPr kumimoji="1"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p:txBody>
        </p:sp>
        <p:sp>
          <p:nvSpPr>
            <p:cNvPr id="322" name="Google Shape;322;p66"/>
            <p:cNvSpPr/>
            <p:nvPr/>
          </p:nvSpPr>
          <p:spPr>
            <a:xfrm>
              <a:off x="372200" y="1911489"/>
              <a:ext cx="2197191" cy="2412000"/>
            </a:xfrm>
            <a:prstGeom prst="roundRect">
              <a:avLst>
                <a:gd name="adj" fmla="val 7174"/>
              </a:avLst>
            </a:prstGeom>
            <a:solidFill>
              <a:srgbClr val="F4E8DC"/>
            </a:solidFill>
            <a:ln w="19050" cap="flat" cmpd="sng">
              <a:solidFill>
                <a:srgbClr val="996633"/>
              </a:solidFill>
              <a:prstDash val="solid"/>
              <a:round/>
              <a:headEnd type="none" w="sm" len="sm"/>
              <a:tailEnd type="none" w="sm" len="sm"/>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入院時より、</a:t>
              </a:r>
              <a:endParaRPr kumimoji="1" lang="en-US" altLang="ja-JP"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ストロングスタチン</a:t>
              </a:r>
              <a:endParaRPr kumimoji="1" lang="en-US" altLang="ja-JP"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高用量を開始</a:t>
              </a:r>
              <a:endParaRPr kumimoji="1"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endParaRPr kumimoji="1" sz="11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アトルバスタチン </a:t>
              </a:r>
              <a:r>
                <a:rPr kumimoji="1" lang="en-US" altLang="ja"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20</a:t>
              </a: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endParaRPr kumimoji="1"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ロスバスタチン   </a:t>
              </a:r>
              <a:r>
                <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10</a:t>
              </a: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endParaRPr kumimoji="1"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ピタバスタチン     </a:t>
              </a:r>
              <a:r>
                <a:rPr kumimoji="1" lang="en-US" altLang="ja"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4</a:t>
              </a: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endParaRPr kumimoji="1" lang="en-US" altLang="ja"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endPar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r>
                <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FH</a:t>
              </a: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用量</a:t>
              </a:r>
              <a:endPar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アトルバスタチン </a:t>
              </a:r>
              <a:r>
                <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40</a:t>
              </a: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endPar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ロスバスタチン   </a:t>
              </a:r>
              <a:r>
                <a:rPr kumimoji="1" lang="ja-JP" altLang="en-US" sz="3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 </a:t>
              </a:r>
              <a:r>
                <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20</a:t>
              </a: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endPar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7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　</a:t>
              </a:r>
              <a:endParaRPr kumimoji="1" lang="en-US" sz="7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endParaRPr kumimoji="1" 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endParaRPr kumimoji="1"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p:txBody>
        </p:sp>
        <p:sp>
          <p:nvSpPr>
            <p:cNvPr id="317" name="Google Shape;317;p66"/>
            <p:cNvSpPr/>
            <p:nvPr/>
          </p:nvSpPr>
          <p:spPr>
            <a:xfrm>
              <a:off x="7075716" y="3314706"/>
              <a:ext cx="4655595" cy="612000"/>
            </a:xfrm>
            <a:prstGeom prst="roundRect">
              <a:avLst>
                <a:gd name="adj" fmla="val 11304"/>
              </a:avLst>
            </a:prstGeom>
            <a:solidFill>
              <a:srgbClr val="F4E8DC"/>
            </a:solidFill>
            <a:ln w="19050" cap="flat" cmpd="sng">
              <a:solidFill>
                <a:srgbClr val="FF9900"/>
              </a:solidFill>
              <a:prstDash val="solid"/>
              <a:round/>
              <a:headEnd type="none" w="sm" len="sm"/>
              <a:tailEnd type="none" w="sm" len="sm"/>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かかりつけ医でのフォローアップ</a:t>
              </a:r>
              <a:endParaRPr kumimoji="1" 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LDL-C 70</a:t>
              </a: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r>
                <a:rPr kumimoji="1" 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/dL</a:t>
              </a: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以上へ再上昇した際は、</a:t>
              </a:r>
              <a:endPar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脂質低下療法を強化する</a:t>
              </a:r>
              <a:endParaRPr kumimoji="1" sz="1200" b="0" i="0" u="none" strike="noStrike" kern="0" cap="none" spc="0" normalizeH="0" baseline="0" noProof="0" dirty="0">
                <a:ln>
                  <a:noFill/>
                </a:ln>
                <a:solidFill>
                  <a:srgbClr val="0460A9"/>
                </a:solidFill>
                <a:effectLst/>
                <a:uLnTx/>
                <a:uFillTx/>
                <a:latin typeface="Meiryo UI"/>
                <a:ea typeface="Meiryo UI"/>
                <a:cs typeface="Open Sans" panose="020B0606030504020204" pitchFamily="34" charset="0"/>
                <a:sym typeface="Arial"/>
              </a:endParaRPr>
            </a:p>
          </p:txBody>
        </p:sp>
        <p:sp>
          <p:nvSpPr>
            <p:cNvPr id="316" name="Google Shape;316;p66"/>
            <p:cNvSpPr/>
            <p:nvPr/>
          </p:nvSpPr>
          <p:spPr>
            <a:xfrm>
              <a:off x="7076269" y="1913033"/>
              <a:ext cx="4655595" cy="756000"/>
            </a:xfrm>
            <a:prstGeom prst="roundRect">
              <a:avLst>
                <a:gd name="adj" fmla="val 8479"/>
              </a:avLst>
            </a:prstGeom>
            <a:solidFill>
              <a:srgbClr val="F4E8DC"/>
            </a:solidFill>
            <a:ln w="19050" cap="flat" cmpd="sng">
              <a:solidFill>
                <a:srgbClr val="996633"/>
              </a:solidFill>
              <a:prstDash val="solid"/>
              <a:round/>
              <a:headEnd type="none" w="sm" len="sm"/>
              <a:tailEnd type="none" w="sm" len="sm"/>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原則、</a:t>
              </a:r>
              <a:r>
                <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PCSK9</a:t>
              </a: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阻害薬を導入</a:t>
              </a:r>
              <a:endPar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病院外来にて</a:t>
              </a:r>
              <a:r>
                <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LDL-C 70</a:t>
              </a: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r>
                <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/dL</a:t>
              </a: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未満を目指す</a:t>
              </a:r>
              <a:endPar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患者希望や社会的背景を考慮し、スタチン増量</a:t>
              </a:r>
              <a:endPar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r>
                <a:rPr kumimoji="1" lang="en-US" altLang="ja-JP" sz="10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FH</a:t>
              </a:r>
              <a:r>
                <a:rPr kumimoji="1" lang="ja-JP" altLang="en-US" sz="10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用量）</a:t>
              </a: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でも対応可</a:t>
              </a:r>
              <a:endPar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p:txBody>
        </p:sp>
        <p:sp>
          <p:nvSpPr>
            <p:cNvPr id="336" name="Google Shape;336;p66"/>
            <p:cNvSpPr/>
            <p:nvPr/>
          </p:nvSpPr>
          <p:spPr>
            <a:xfrm>
              <a:off x="374327" y="1576705"/>
              <a:ext cx="2195064" cy="252000"/>
            </a:xfrm>
            <a:prstGeom prst="rect">
              <a:avLst/>
            </a:prstGeom>
            <a:solidFill>
              <a:srgbClr val="92D050"/>
            </a:solidFill>
            <a:ln>
              <a:noFill/>
            </a:ln>
          </p:spPr>
          <p:txBody>
            <a:bodyPr spcFirstLastPara="1" wrap="square" lIns="105500" tIns="105500" rIns="105500" bIns="105500" anchor="ctr" anchorCtr="0">
              <a:noAutofit/>
            </a:bodyPr>
            <a:lstStyle/>
            <a:p>
              <a:pPr marL="0" marR="0" lvl="0" indent="0" algn="ctr" defTabSz="1219140" rtl="0" eaLnBrk="1" fontAlgn="auto" latinLnBrk="0" hangingPunct="1">
                <a:lnSpc>
                  <a:spcPct val="100000"/>
                </a:lnSpc>
                <a:spcBef>
                  <a:spcPts val="0"/>
                </a:spcBef>
                <a:spcAft>
                  <a:spcPts val="0"/>
                </a:spcAft>
                <a:buClr>
                  <a:srgbClr val="000000"/>
                </a:buClr>
                <a:buSzPts val="1200"/>
                <a:buFontTx/>
                <a:buNone/>
                <a:tabLst/>
                <a:defRPr/>
              </a:pPr>
              <a:r>
                <a:rPr kumimoji="1" lang="ja-JP" altLang="en-US" sz="14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入院時</a:t>
              </a:r>
              <a:endParaRPr kumimoji="1" sz="14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p:txBody>
        </p:sp>
        <p:sp>
          <p:nvSpPr>
            <p:cNvPr id="337" name="Google Shape;337;p66"/>
            <p:cNvSpPr/>
            <p:nvPr/>
          </p:nvSpPr>
          <p:spPr>
            <a:xfrm>
              <a:off x="2724842" y="1576705"/>
              <a:ext cx="2639501" cy="252000"/>
            </a:xfrm>
            <a:prstGeom prst="rect">
              <a:avLst/>
            </a:prstGeom>
            <a:solidFill>
              <a:srgbClr val="92D050"/>
            </a:solidFill>
            <a:ln>
              <a:noFill/>
            </a:ln>
          </p:spPr>
          <p:txBody>
            <a:bodyPr spcFirstLastPara="1" wrap="square" lIns="105500" tIns="105500" rIns="105500" bIns="105500" anchor="ctr" anchorCtr="0">
              <a:noAutofit/>
            </a:bodyPr>
            <a:lstStyle/>
            <a:p>
              <a:pPr marL="0" marR="0" lvl="0" indent="0" algn="ctr" defTabSz="1219140" rtl="0" eaLnBrk="1" fontAlgn="auto" latinLnBrk="0" hangingPunct="1">
                <a:lnSpc>
                  <a:spcPct val="100000"/>
                </a:lnSpc>
                <a:spcBef>
                  <a:spcPts val="0"/>
                </a:spcBef>
                <a:spcAft>
                  <a:spcPts val="0"/>
                </a:spcAft>
                <a:buClr>
                  <a:srgbClr val="000000"/>
                </a:buClr>
                <a:buSzPts val="1200"/>
                <a:buFontTx/>
                <a:buNone/>
                <a:tabLst/>
                <a:defRPr/>
              </a:pPr>
              <a:r>
                <a:rPr kumimoji="1" lang="en-US" altLang="ja-JP" sz="14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Calibri"/>
                </a:rPr>
                <a:t>1</a:t>
              </a:r>
              <a:r>
                <a:rPr kumimoji="1" lang="ja-JP" altLang="en-US" sz="14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Calibri"/>
                </a:rPr>
                <a:t>週目</a:t>
              </a:r>
              <a:endParaRPr kumimoji="1" sz="14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p:txBody>
        </p:sp>
        <p:sp>
          <p:nvSpPr>
            <p:cNvPr id="338" name="Google Shape;338;p66"/>
            <p:cNvSpPr/>
            <p:nvPr/>
          </p:nvSpPr>
          <p:spPr>
            <a:xfrm>
              <a:off x="5516800" y="1576184"/>
              <a:ext cx="1350975" cy="252000"/>
            </a:xfrm>
            <a:prstGeom prst="rect">
              <a:avLst/>
            </a:prstGeom>
            <a:solidFill>
              <a:srgbClr val="92D050"/>
            </a:solidFill>
            <a:ln>
              <a:noFill/>
            </a:ln>
          </p:spPr>
          <p:txBody>
            <a:bodyPr spcFirstLastPara="1" wrap="square" lIns="105500" tIns="105500" rIns="105500" bIns="105500" anchor="ctr" anchorCtr="0">
              <a:noAutofit/>
            </a:bodyPr>
            <a:lstStyle/>
            <a:p>
              <a:pPr marL="0" marR="0" lvl="0" indent="0" algn="ctr" defTabSz="1219140" rtl="0" eaLnBrk="1" fontAlgn="auto" latinLnBrk="0" hangingPunct="1">
                <a:lnSpc>
                  <a:spcPct val="100000"/>
                </a:lnSpc>
                <a:spcBef>
                  <a:spcPts val="0"/>
                </a:spcBef>
                <a:spcAft>
                  <a:spcPts val="0"/>
                </a:spcAft>
                <a:buClr>
                  <a:srgbClr val="000000"/>
                </a:buClr>
                <a:buSzPts val="1200"/>
                <a:buFontTx/>
                <a:buNone/>
                <a:tabLst/>
                <a:defRPr/>
              </a:pPr>
              <a:r>
                <a:rPr kumimoji="1" lang="ja-JP" altLang="en-US" sz="14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Calibri"/>
                </a:rPr>
                <a:t>退院前</a:t>
              </a:r>
              <a:endParaRPr kumimoji="1" sz="14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Calibri"/>
              </a:endParaRPr>
            </a:p>
          </p:txBody>
        </p:sp>
        <p:sp>
          <p:nvSpPr>
            <p:cNvPr id="339" name="Google Shape;339;p66"/>
            <p:cNvSpPr/>
            <p:nvPr/>
          </p:nvSpPr>
          <p:spPr>
            <a:xfrm>
              <a:off x="7066826" y="1277213"/>
              <a:ext cx="4812525" cy="252000"/>
            </a:xfrm>
            <a:prstGeom prst="homePlate">
              <a:avLst>
                <a:gd name="adj" fmla="val 50000"/>
              </a:avLst>
            </a:prstGeom>
            <a:solidFill>
              <a:srgbClr val="F4E8DC"/>
            </a:solidFill>
            <a:ln>
              <a:noFill/>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900"/>
                <a:buFontTx/>
                <a:buNone/>
                <a:tabLst/>
                <a:defRPr/>
              </a:pP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血液検査</a:t>
              </a:r>
              <a:r>
                <a:rPr kumimoji="1" lang="ja-JP" altLang="en-US" sz="11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（退院後</a:t>
              </a:r>
              <a:r>
                <a:rPr kumimoji="1" lang="en-US" altLang="ja-JP" sz="11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1,3,6,9,12</a:t>
              </a:r>
              <a:r>
                <a:rPr kumimoji="1" lang="ja-JP" altLang="en-US" sz="11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か月後を目安）</a:t>
              </a:r>
              <a:endParaRPr kumimoji="1" lang="en-US"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p:txBody>
        </p:sp>
        <p:sp>
          <p:nvSpPr>
            <p:cNvPr id="342" name="Google Shape;342;p66"/>
            <p:cNvSpPr/>
            <p:nvPr/>
          </p:nvSpPr>
          <p:spPr>
            <a:xfrm>
              <a:off x="7348088" y="2785705"/>
              <a:ext cx="4080184" cy="396000"/>
            </a:xfrm>
            <a:prstGeom prst="roundRect">
              <a:avLst>
                <a:gd name="adj" fmla="val 16667"/>
              </a:avLst>
            </a:prstGeom>
            <a:solidFill>
              <a:srgbClr val="FF9900"/>
            </a:solidFill>
            <a:ln w="19050" cap="flat" cmpd="sng">
              <a:solidFill>
                <a:srgbClr val="FF9900"/>
              </a:solidFill>
              <a:prstDash val="solid"/>
              <a:round/>
              <a:headEnd type="none" w="sm" len="sm"/>
              <a:tailEnd type="none" w="sm" len="sm"/>
            </a:ln>
          </p:spPr>
          <p:txBody>
            <a:bodyPr spcFirstLastPara="1" wrap="square" lIns="123067" tIns="123067" rIns="123067" bIns="123067"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a:ea typeface="Meiryo UI"/>
                  <a:cs typeface="+mn-cs"/>
                </a:rPr>
                <a:t>かかりつけ医への紹介時は、</a:t>
              </a:r>
              <a:endParaRPr kumimoji="1" lang="en-US" altLang="ja-JP" sz="1200" b="1"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a:ea typeface="Meiryo UI"/>
                  <a:cs typeface="+mn-cs"/>
                </a:rPr>
                <a:t>連携パス及び</a:t>
              </a:r>
              <a:r>
                <a:rPr kumimoji="1" lang="zh-TW" altLang="en-US" sz="1200" b="1" i="0" u="none" strike="noStrike" kern="1200" cap="none" spc="0" normalizeH="0" baseline="0" noProof="0" dirty="0">
                  <a:ln>
                    <a:noFill/>
                  </a:ln>
                  <a:solidFill>
                    <a:prstClr val="black"/>
                  </a:solidFill>
                  <a:effectLst/>
                  <a:uLnTx/>
                  <a:uFillTx/>
                  <a:latin typeface="Meiryo UI"/>
                  <a:ea typeface="Meiryo UI"/>
                  <a:cs typeface="+mn-cs"/>
                </a:rPr>
                <a:t>連絡票</a:t>
              </a:r>
              <a:r>
                <a:rPr kumimoji="1" lang="ja-JP" altLang="en-US" sz="1200" b="1" i="0" u="none" strike="noStrike" kern="1200" cap="none" spc="0" normalizeH="0" baseline="0" noProof="0" dirty="0">
                  <a:ln>
                    <a:noFill/>
                  </a:ln>
                  <a:solidFill>
                    <a:prstClr val="black"/>
                  </a:solidFill>
                  <a:effectLst/>
                  <a:uLnTx/>
                  <a:uFillTx/>
                  <a:latin typeface="Meiryo UI"/>
                  <a:ea typeface="Meiryo UI"/>
                  <a:cs typeface="+mn-cs"/>
                </a:rPr>
                <a:t>を同封</a:t>
              </a:r>
              <a:endParaRPr kumimoji="1" lang="en-US" altLang="ja-JP" sz="12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42" name="Google Shape;338;p66">
              <a:extLst>
                <a:ext uri="{FF2B5EF4-FFF2-40B4-BE49-F238E27FC236}">
                  <a16:creationId xmlns:a16="http://schemas.microsoft.com/office/drawing/2014/main" id="{D315DB8F-8B33-4882-B2C6-C4F7D010E890}"/>
                </a:ext>
              </a:extLst>
            </p:cNvPr>
            <p:cNvSpPr/>
            <p:nvPr/>
          </p:nvSpPr>
          <p:spPr>
            <a:xfrm>
              <a:off x="7062431" y="1574793"/>
              <a:ext cx="4655220" cy="252000"/>
            </a:xfrm>
            <a:prstGeom prst="rect">
              <a:avLst/>
            </a:prstGeom>
            <a:solidFill>
              <a:srgbClr val="92D050"/>
            </a:solidFill>
            <a:ln>
              <a:noFill/>
            </a:ln>
          </p:spPr>
          <p:txBody>
            <a:bodyPr spcFirstLastPara="1" wrap="square" lIns="105500" tIns="105500" rIns="105500" bIns="105500" anchor="ctr" anchorCtr="0">
              <a:noAutofit/>
            </a:bodyPr>
            <a:lstStyle/>
            <a:p>
              <a:pPr marL="0" marR="0" lvl="0" indent="0" algn="ctr" defTabSz="1219140" rtl="0" eaLnBrk="1" fontAlgn="auto" latinLnBrk="0" hangingPunct="1">
                <a:lnSpc>
                  <a:spcPct val="100000"/>
                </a:lnSpc>
                <a:spcBef>
                  <a:spcPts val="0"/>
                </a:spcBef>
                <a:spcAft>
                  <a:spcPts val="0"/>
                </a:spcAft>
                <a:buClr>
                  <a:srgbClr val="000000"/>
                </a:buClr>
                <a:buSzPts val="1200"/>
                <a:buFontTx/>
                <a:buNone/>
                <a:tabLst/>
                <a:defRPr/>
              </a:pPr>
              <a:r>
                <a:rPr kumimoji="1" lang="en-US" sz="14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Calibri"/>
                </a:rPr>
                <a:t>1, 3, 6, 9</a:t>
              </a:r>
              <a:r>
                <a:rPr kumimoji="1" lang="en-US" altLang="ja-JP" sz="14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Calibri"/>
                </a:rPr>
                <a:t>, 12</a:t>
              </a:r>
              <a:r>
                <a:rPr kumimoji="1" lang="ja-JP" altLang="en-US" sz="14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Calibri"/>
                </a:rPr>
                <a:t>か月</a:t>
              </a:r>
              <a:endParaRPr kumimoji="1" sz="14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Calibri"/>
              </a:endParaRPr>
            </a:p>
          </p:txBody>
        </p:sp>
      </p:grpSp>
      <p:sp>
        <p:nvSpPr>
          <p:cNvPr id="15" name="Google Shape;338;p66">
            <a:extLst>
              <a:ext uri="{FF2B5EF4-FFF2-40B4-BE49-F238E27FC236}">
                <a16:creationId xmlns:a16="http://schemas.microsoft.com/office/drawing/2014/main" id="{FDBBC983-B68C-E836-5740-E17B8B89A2A7}"/>
              </a:ext>
            </a:extLst>
          </p:cNvPr>
          <p:cNvSpPr/>
          <p:nvPr/>
        </p:nvSpPr>
        <p:spPr>
          <a:xfrm>
            <a:off x="8298784" y="1285481"/>
            <a:ext cx="3744000" cy="252000"/>
          </a:xfrm>
          <a:prstGeom prst="rect">
            <a:avLst/>
          </a:prstGeom>
          <a:solidFill>
            <a:srgbClr val="92D050"/>
          </a:solidFill>
          <a:ln>
            <a:noFill/>
          </a:ln>
        </p:spPr>
        <p:txBody>
          <a:bodyPr spcFirstLastPara="1" wrap="square" lIns="105500" tIns="105500" rIns="105500" bIns="105500" anchor="ctr" anchorCtr="0">
            <a:noAutofit/>
          </a:bodyPr>
          <a:lstStyle/>
          <a:p>
            <a:pPr marL="0" marR="0" lvl="0" indent="0" algn="ctr" defTabSz="1219140" rtl="0" eaLnBrk="1" fontAlgn="auto" latinLnBrk="0" hangingPunct="1">
              <a:lnSpc>
                <a:spcPct val="100000"/>
              </a:lnSpc>
              <a:spcBef>
                <a:spcPts val="0"/>
              </a:spcBef>
              <a:spcAft>
                <a:spcPts val="0"/>
              </a:spcAft>
              <a:buClr>
                <a:srgbClr val="000000"/>
              </a:buClr>
              <a:buSzPts val="1200"/>
              <a:buFontTx/>
              <a:buNone/>
              <a:tabLst/>
              <a:defRPr/>
            </a:pPr>
            <a:r>
              <a:rPr kumimoji="1" lang="en-US" altLang="ja-JP" sz="14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Calibri"/>
              </a:rPr>
              <a:t>1</a:t>
            </a:r>
            <a:r>
              <a:rPr kumimoji="1" lang="ja-JP" altLang="en-US" sz="14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Calibri"/>
              </a:rPr>
              <a:t>年～（２</a:t>
            </a:r>
            <a:r>
              <a:rPr kumimoji="1" lang="en-US" altLang="ja-JP" sz="14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Calibri"/>
              </a:rPr>
              <a:t>, 3 , 4, 5</a:t>
            </a:r>
            <a:r>
              <a:rPr kumimoji="1" lang="ja-JP" altLang="en-US" sz="14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Calibri"/>
              </a:rPr>
              <a:t>年</a:t>
            </a:r>
            <a:r>
              <a:rPr kumimoji="1" lang="en-US" altLang="ja-JP" sz="14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Calibri"/>
              </a:rPr>
              <a:t>...)</a:t>
            </a:r>
            <a:endParaRPr kumimoji="1" sz="14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Calibri"/>
            </a:endParaRPr>
          </a:p>
        </p:txBody>
      </p:sp>
      <p:sp>
        <p:nvSpPr>
          <p:cNvPr id="20" name="Google Shape;328;p66">
            <a:extLst>
              <a:ext uri="{FF2B5EF4-FFF2-40B4-BE49-F238E27FC236}">
                <a16:creationId xmlns:a16="http://schemas.microsoft.com/office/drawing/2014/main" id="{75EAA69E-460A-A7B2-9D6F-00BDBC01A3DB}"/>
              </a:ext>
            </a:extLst>
          </p:cNvPr>
          <p:cNvSpPr/>
          <p:nvPr/>
        </p:nvSpPr>
        <p:spPr>
          <a:xfrm>
            <a:off x="3606428" y="3746687"/>
            <a:ext cx="936000" cy="288000"/>
          </a:xfrm>
          <a:prstGeom prst="roundRect">
            <a:avLst>
              <a:gd name="adj" fmla="val 6736"/>
            </a:avLst>
          </a:prstGeom>
          <a:solidFill>
            <a:srgbClr val="F4E8DC"/>
          </a:solidFill>
          <a:ln w="19050" cap="flat" cmpd="sng">
            <a:solidFill>
              <a:srgbClr val="996633"/>
            </a:solidFill>
            <a:prstDash val="solid"/>
            <a:round/>
            <a:headEnd type="none" w="sm" len="sm"/>
            <a:tailEnd type="none" w="sm" len="sm"/>
          </a:ln>
        </p:spPr>
        <p:txBody>
          <a:bodyPr spcFirstLastPara="1" wrap="square" lIns="123067" tIns="123067" rIns="123067" bIns="123067" anchor="ctr" anchorCtr="0">
            <a:noAutofit/>
          </a:bodyPr>
          <a:lstStyle/>
          <a:p>
            <a:pPr marL="0" marR="0" lvl="0" indent="0" algn="ctr"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禁煙指導</a:t>
            </a:r>
            <a:endPar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p:txBody>
      </p:sp>
      <p:sp>
        <p:nvSpPr>
          <p:cNvPr id="31" name="Google Shape;328;p66">
            <a:extLst>
              <a:ext uri="{FF2B5EF4-FFF2-40B4-BE49-F238E27FC236}">
                <a16:creationId xmlns:a16="http://schemas.microsoft.com/office/drawing/2014/main" id="{EC513C6A-2621-5DCE-C3BF-5155304631C0}"/>
              </a:ext>
            </a:extLst>
          </p:cNvPr>
          <p:cNvSpPr/>
          <p:nvPr/>
        </p:nvSpPr>
        <p:spPr>
          <a:xfrm>
            <a:off x="1700807" y="3025394"/>
            <a:ext cx="1799684" cy="612000"/>
          </a:xfrm>
          <a:prstGeom prst="roundRect">
            <a:avLst>
              <a:gd name="adj" fmla="val 6736"/>
            </a:avLst>
          </a:prstGeom>
          <a:solidFill>
            <a:srgbClr val="F4E8DC"/>
          </a:solidFill>
          <a:ln w="19050" cap="flat" cmpd="sng">
            <a:solidFill>
              <a:srgbClr val="996633"/>
            </a:solidFill>
            <a:prstDash val="solid"/>
            <a:round/>
            <a:headEnd type="none" w="sm" len="sm"/>
            <a:tailEnd type="none" w="sm" len="sm"/>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LDL-C 70</a:t>
            </a: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r>
              <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/dL</a:t>
            </a: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未満</a:t>
            </a:r>
            <a:endPar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継続治療</a:t>
            </a:r>
            <a:endPar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p:txBody>
      </p:sp>
      <p:sp>
        <p:nvSpPr>
          <p:cNvPr id="32" name="Google Shape;328;p66">
            <a:extLst>
              <a:ext uri="{FF2B5EF4-FFF2-40B4-BE49-F238E27FC236}">
                <a16:creationId xmlns:a16="http://schemas.microsoft.com/office/drawing/2014/main" id="{FB875ACB-4A7B-4AF4-503B-17B5707E5699}"/>
              </a:ext>
            </a:extLst>
          </p:cNvPr>
          <p:cNvSpPr/>
          <p:nvPr/>
        </p:nvSpPr>
        <p:spPr>
          <a:xfrm>
            <a:off x="3609359" y="1627335"/>
            <a:ext cx="936000" cy="576000"/>
          </a:xfrm>
          <a:prstGeom prst="roundRect">
            <a:avLst>
              <a:gd name="adj" fmla="val 6736"/>
            </a:avLst>
          </a:prstGeom>
          <a:solidFill>
            <a:srgbClr val="F4E8DC"/>
          </a:solidFill>
          <a:ln w="19050" cap="flat" cmpd="sng">
            <a:solidFill>
              <a:srgbClr val="996633"/>
            </a:solidFill>
            <a:prstDash val="solid"/>
            <a:round/>
            <a:headEnd type="none" w="sm" len="sm"/>
            <a:tailEnd type="none" w="sm" len="sm"/>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LDL-C</a:t>
            </a: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70</a:t>
            </a: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r>
              <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/dL</a:t>
            </a: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以上</a:t>
            </a:r>
          </a:p>
        </p:txBody>
      </p:sp>
      <p:sp>
        <p:nvSpPr>
          <p:cNvPr id="33" name="Google Shape;328;p66">
            <a:extLst>
              <a:ext uri="{FF2B5EF4-FFF2-40B4-BE49-F238E27FC236}">
                <a16:creationId xmlns:a16="http://schemas.microsoft.com/office/drawing/2014/main" id="{327B8796-0050-D066-1036-30543B8DC4E0}"/>
              </a:ext>
            </a:extLst>
          </p:cNvPr>
          <p:cNvSpPr/>
          <p:nvPr/>
        </p:nvSpPr>
        <p:spPr>
          <a:xfrm>
            <a:off x="3608335" y="2312315"/>
            <a:ext cx="936000" cy="576000"/>
          </a:xfrm>
          <a:prstGeom prst="roundRect">
            <a:avLst>
              <a:gd name="adj" fmla="val 6736"/>
            </a:avLst>
          </a:prstGeom>
          <a:solidFill>
            <a:srgbClr val="F4E8DC"/>
          </a:solidFill>
          <a:ln w="19050" cap="flat" cmpd="sng">
            <a:solidFill>
              <a:srgbClr val="996633"/>
            </a:solidFill>
            <a:prstDash val="solid"/>
            <a:round/>
            <a:headEnd type="none" w="sm" len="sm"/>
            <a:tailEnd type="none" w="sm" len="sm"/>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LDL-C</a:t>
            </a: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70</a:t>
            </a: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r>
              <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/dL</a:t>
            </a: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未満</a:t>
            </a:r>
            <a:endPar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p:txBody>
      </p:sp>
      <p:sp>
        <p:nvSpPr>
          <p:cNvPr id="54" name="Rectangle 16">
            <a:extLst>
              <a:ext uri="{FF2B5EF4-FFF2-40B4-BE49-F238E27FC236}">
                <a16:creationId xmlns:a16="http://schemas.microsoft.com/office/drawing/2014/main" id="{98926916-1646-4ED1-A90E-EA9F5D6B76E4}"/>
              </a:ext>
            </a:extLst>
          </p:cNvPr>
          <p:cNvSpPr/>
          <p:nvPr/>
        </p:nvSpPr>
        <p:spPr>
          <a:xfrm>
            <a:off x="76884" y="4240661"/>
            <a:ext cx="4464000" cy="1926797"/>
          </a:xfrm>
          <a:prstGeom prst="roundRect">
            <a:avLst/>
          </a:prstGeom>
          <a:solidFill>
            <a:srgbClr val="F4E8DC"/>
          </a:solidFill>
          <a:ln w="19050">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Meiryo UI"/>
                <a:ea typeface="Meiryo UI"/>
                <a:cs typeface="+mn-cs"/>
              </a:rPr>
              <a:t>初診時の確認事項</a:t>
            </a:r>
            <a:endParaRPr kumimoji="1" lang="en-US" altLang="ja-JP" sz="1200" b="1" i="0" u="none" strike="noStrike" kern="1200" cap="none" spc="0" normalizeH="0" baseline="0" noProof="0" dirty="0">
              <a:ln>
                <a:noFill/>
              </a:ln>
              <a:solidFill>
                <a:srgbClr val="000000"/>
              </a:solidFill>
              <a:effectLst/>
              <a:uLnTx/>
              <a:uFillTx/>
              <a:latin typeface="Meiryo UI"/>
              <a:ea typeface="Meiryo UI"/>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FH</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（家族性高コレステロール血症）のスクリーニング検査</a:t>
            </a:r>
            <a:endParaRPr kumimoji="1" lang="en-US" altLang="ja-JP" sz="1100" b="0" i="0" u="none" strike="noStrike" kern="1200" cap="none" spc="0" normalizeH="0" baseline="0" noProof="0" dirty="0">
              <a:ln>
                <a:noFill/>
              </a:ln>
              <a:solidFill>
                <a:srgbClr val="000000"/>
              </a:solidFill>
              <a:effectLst/>
              <a:uLnTx/>
              <a:uFillTx/>
              <a:latin typeface="Meiryo UI"/>
              <a:ea typeface="Meiryo UI"/>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　□</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LDL-C</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　　　　</a:t>
            </a:r>
            <a:r>
              <a:rPr kumimoji="1" lang="ja-JP" altLang="en-US" sz="800" b="0" i="0" u="none" strike="noStrike" kern="1200" cap="none" spc="0" normalizeH="0" baseline="0" noProof="0" dirty="0">
                <a:ln>
                  <a:noFill/>
                </a:ln>
                <a:solidFill>
                  <a:srgbClr val="000000"/>
                </a:solidFill>
                <a:effectLst/>
                <a:uLnTx/>
                <a:uFillTx/>
                <a:latin typeface="Meiryo UI"/>
                <a:ea typeface="Meiryo UI"/>
                <a:cs typeface="+mn-cs"/>
              </a:rPr>
              <a:t>　</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180</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/dL</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　□アキレス腱肥厚：</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X</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線   </a:t>
            </a:r>
            <a:r>
              <a:rPr kumimoji="1" lang="ja-JP" altLang="en-US" sz="300" b="0" i="0" u="none" strike="noStrike" kern="1200" cap="none" spc="0" normalizeH="0" baseline="0" noProof="0" dirty="0">
                <a:ln>
                  <a:noFill/>
                </a:ln>
                <a:solidFill>
                  <a:srgbClr val="000000"/>
                </a:solidFill>
                <a:effectLst/>
                <a:uLnTx/>
                <a:uFillTx/>
                <a:latin typeface="Meiryo UI"/>
                <a:ea typeface="Meiryo UI"/>
                <a:cs typeface="+mn-cs"/>
              </a:rPr>
              <a:t> </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（男性 </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8.0</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㎜、女性 </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7.5㎜</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a:t>
            </a:r>
            <a:endParaRPr kumimoji="1" lang="en-US" altLang="ja-JP" sz="1100" b="0" i="0" u="none" strike="noStrike" kern="1200" cap="none" spc="0" normalizeH="0" baseline="0" noProof="0" dirty="0">
              <a:ln>
                <a:noFill/>
              </a:ln>
              <a:solidFill>
                <a:srgbClr val="000000"/>
              </a:solidFill>
              <a:effectLst/>
              <a:uLnTx/>
              <a:uFillTx/>
              <a:latin typeface="Meiryo UI"/>
              <a:ea typeface="Meiryo UI"/>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                        </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 超音波（男性 </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6.0㎜</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、女性 </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5.5㎜</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a:t>
            </a:r>
            <a:endParaRPr kumimoji="1" lang="en-US" altLang="ja-JP" sz="1100" b="0" i="0" u="none" strike="noStrike" kern="1200" cap="none" spc="0" normalizeH="0" baseline="0" noProof="0" dirty="0">
              <a:ln>
                <a:noFill/>
              </a:ln>
              <a:solidFill>
                <a:srgbClr val="000000"/>
              </a:solidFill>
              <a:effectLst/>
              <a:uLnTx/>
              <a:uFillTx/>
              <a:latin typeface="Meiryo UI"/>
              <a:ea typeface="Meiryo UI"/>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a:ea typeface="Meiryo UI"/>
                <a:cs typeface="+mn-cs"/>
              </a:rPr>
              <a:t>　</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□家族歴</a:t>
            </a:r>
            <a:endParaRPr kumimoji="1" lang="en-US" altLang="ja-JP" sz="1100" b="0" i="0" u="none" strike="noStrike" kern="1200" cap="none" spc="0" normalizeH="0" baseline="0" noProof="0" dirty="0">
              <a:ln>
                <a:noFill/>
              </a:ln>
              <a:solidFill>
                <a:srgbClr val="000000"/>
              </a:solidFill>
              <a:effectLst/>
              <a:uLnTx/>
              <a:uFillTx/>
              <a:latin typeface="Meiryo UI"/>
              <a:ea typeface="Meiryo UI"/>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srgbClr val="0460A9"/>
              </a:solidFill>
              <a:effectLst/>
              <a:uLnTx/>
              <a:uFillTx/>
              <a:latin typeface="Meiryo UI"/>
              <a:ea typeface="Meiryo UI"/>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000000"/>
                </a:solidFill>
                <a:effectLst/>
                <a:uLnTx/>
                <a:uFillTx/>
                <a:latin typeface="Meiryo UI"/>
                <a:ea typeface="Meiryo UI"/>
                <a:cs typeface="+mn-cs"/>
              </a:rPr>
              <a:t>フォロー時の注意事項</a:t>
            </a:r>
            <a:endParaRPr kumimoji="1" lang="en-US" altLang="ja-JP" sz="1200" b="1" i="0" u="none" strike="noStrike" kern="1200" cap="none" spc="0" normalizeH="0" baseline="0" noProof="0" dirty="0">
              <a:ln>
                <a:noFill/>
              </a:ln>
              <a:solidFill>
                <a:srgbClr val="000000"/>
              </a:solidFill>
              <a:effectLst/>
              <a:uLnTx/>
              <a:uFillTx/>
              <a:latin typeface="Meiryo UI"/>
              <a:ea typeface="Meiryo UI"/>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LH</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比（</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LDL-C</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値</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÷HDL-C</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値） </a:t>
            </a:r>
            <a:endParaRPr kumimoji="1" lang="en-US" altLang="ja-JP" sz="1100" b="0" i="0" u="none" strike="noStrike" kern="1200" cap="none" spc="0" normalizeH="0" baseline="0" noProof="0" dirty="0">
              <a:ln>
                <a:noFill/>
              </a:ln>
              <a:solidFill>
                <a:srgbClr val="000000"/>
              </a:solidFill>
              <a:effectLst/>
              <a:uLnTx/>
              <a:uFillTx/>
              <a:latin typeface="Meiryo UI"/>
              <a:ea typeface="Meiryo UI"/>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　□</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2.0</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～：動脈硬化の疑い</a:t>
            </a:r>
            <a:endParaRPr kumimoji="1" lang="en-US" altLang="ja-JP" sz="1100" b="0" i="0" u="none" strike="noStrike" kern="1200" cap="none" spc="0" normalizeH="0" baseline="0" noProof="0" dirty="0">
              <a:ln>
                <a:noFill/>
              </a:ln>
              <a:solidFill>
                <a:srgbClr val="000000"/>
              </a:solidFill>
              <a:effectLst/>
              <a:uLnTx/>
              <a:uFillTx/>
              <a:latin typeface="Meiryo UI"/>
              <a:ea typeface="Meiryo UI"/>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　□</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2.5</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～：心筋梗塞のリスクあり</a:t>
            </a:r>
            <a:endParaRPr kumimoji="1" lang="en-US" altLang="ja-JP" sz="1100" b="0" i="0" u="none" strike="noStrike" kern="1200" cap="none" spc="0" normalizeH="0" baseline="0" noProof="0" dirty="0">
              <a:ln>
                <a:noFill/>
              </a:ln>
              <a:solidFill>
                <a:srgbClr val="000000"/>
              </a:solidFill>
              <a:effectLst/>
              <a:uLnTx/>
              <a:uFillTx/>
              <a:latin typeface="Meiryo UI"/>
              <a:ea typeface="Meiryo UI"/>
              <a:cs typeface="+mn-cs"/>
            </a:endParaRPr>
          </a:p>
        </p:txBody>
      </p:sp>
      <p:sp>
        <p:nvSpPr>
          <p:cNvPr id="256" name="Google Shape;339;p66">
            <a:extLst>
              <a:ext uri="{FF2B5EF4-FFF2-40B4-BE49-F238E27FC236}">
                <a16:creationId xmlns:a16="http://schemas.microsoft.com/office/drawing/2014/main" id="{DDAC7828-76FF-B9A5-BF37-52CA3628CD8C}"/>
              </a:ext>
            </a:extLst>
          </p:cNvPr>
          <p:cNvSpPr/>
          <p:nvPr/>
        </p:nvSpPr>
        <p:spPr>
          <a:xfrm>
            <a:off x="8298784" y="986995"/>
            <a:ext cx="3852002" cy="252000"/>
          </a:xfrm>
          <a:prstGeom prst="homePlate">
            <a:avLst>
              <a:gd name="adj" fmla="val 50000"/>
            </a:avLst>
          </a:prstGeom>
          <a:solidFill>
            <a:srgbClr val="F4E8DC"/>
          </a:solidFill>
          <a:ln>
            <a:noFill/>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900"/>
              <a:buFontTx/>
              <a:buNone/>
              <a:tabLst/>
              <a:defRPr/>
            </a:pP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血液検査</a:t>
            </a:r>
            <a:r>
              <a:rPr kumimoji="1" lang="ja-JP" altLang="en-US" sz="11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（定期的にかかりつけ医でフォローアップ）</a:t>
            </a:r>
            <a:endParaRPr kumimoji="1" lang="en-US" sz="11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p:txBody>
      </p:sp>
      <p:sp>
        <p:nvSpPr>
          <p:cNvPr id="259" name="Google Shape;342;p66">
            <a:extLst>
              <a:ext uri="{FF2B5EF4-FFF2-40B4-BE49-F238E27FC236}">
                <a16:creationId xmlns:a16="http://schemas.microsoft.com/office/drawing/2014/main" id="{C7B45B3D-D211-D7E0-EB0E-0D98DE102D9F}"/>
              </a:ext>
            </a:extLst>
          </p:cNvPr>
          <p:cNvSpPr/>
          <p:nvPr/>
        </p:nvSpPr>
        <p:spPr>
          <a:xfrm>
            <a:off x="8298783" y="1622515"/>
            <a:ext cx="3816001" cy="2412000"/>
          </a:xfrm>
          <a:prstGeom prst="roundRect">
            <a:avLst>
              <a:gd name="adj" fmla="val 16667"/>
            </a:avLst>
          </a:prstGeom>
          <a:solidFill>
            <a:srgbClr val="F4E8DC"/>
          </a:solidFill>
          <a:ln w="19050" cap="flat" cmpd="sng">
            <a:solidFill>
              <a:srgbClr val="FF9900"/>
            </a:solidFill>
            <a:prstDash val="solid"/>
            <a:round/>
            <a:headEnd type="none" w="sm" len="sm"/>
            <a:tailEnd type="none" w="sm" len="sm"/>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sng"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管理目標</a:t>
            </a:r>
            <a:endParaRPr kumimoji="1" lang="en-US" altLang="ja-JP" sz="1200" b="1" i="0" u="sng"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LDL-C 70</a:t>
            </a:r>
            <a:r>
              <a:rPr kumimoji="1" lang="ja-JP" altLang="en-US"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/dL</a:t>
            </a:r>
            <a:r>
              <a:rPr kumimoji="1" lang="ja-JP" altLang="en-US"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未満（及び治療前から</a:t>
            </a:r>
            <a:r>
              <a:rPr kumimoji="1" lang="en-US" altLang="ja-JP"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50%</a:t>
            </a:r>
            <a:r>
              <a:rPr kumimoji="1" lang="ja-JP" altLang="en-US"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以上の減少）を目指し、</a:t>
            </a: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脂質低下療法を維持・強化する </a:t>
            </a:r>
            <a:endPar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※PCSK9</a:t>
            </a: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阻害薬の追加など、必要に応じて病院へ紹介する</a:t>
            </a:r>
            <a:endPar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endParaRPr kumimoji="1" lang="en-US" altLang="ja-JP" sz="1000" b="1" i="0" u="none" strike="noStrike" kern="0" cap="none" spc="0" normalizeH="0" baseline="0" noProof="0" dirty="0">
              <a:ln>
                <a:noFill/>
              </a:ln>
              <a:solidFill>
                <a:srgbClr val="000000"/>
              </a:solidFill>
              <a:effectLst/>
              <a:highlight>
                <a:srgbClr val="FFFFCC"/>
              </a:highligh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sng"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紹介基準</a:t>
            </a:r>
            <a:endParaRPr kumimoji="1" lang="en-US" altLang="ja-JP" sz="1200" b="1" i="0" u="sng"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□脂質・合併疾患の管理不良</a:t>
            </a:r>
            <a:endParaRPr kumimoji="1" lang="en-US" altLang="ja-JP"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□症状あり（労作性の胸痛、息切れ</a:t>
            </a:r>
            <a:r>
              <a:rPr kumimoji="1" lang="ja-JP" altLang="en-US" sz="9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en-US" altLang="ja-JP"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etc.</a:t>
            </a:r>
            <a:r>
              <a:rPr kumimoji="1" lang="ja-JP" altLang="en-US"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endParaRPr kumimoji="1" lang="en-US" altLang="ja-JP"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endParaRPr kumimoji="1" lang="en-US" altLang="ja-JP" sz="1000" b="1" i="0" u="none" strike="noStrike" kern="0" cap="none" spc="0" normalizeH="0" baseline="0" noProof="0" dirty="0">
              <a:ln>
                <a:noFill/>
              </a:ln>
              <a:solidFill>
                <a:srgbClr val="0070C0"/>
              </a:solidFill>
              <a:effectLst/>
              <a:highlight>
                <a:srgbClr val="FFFFCC"/>
              </a:highligh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sng"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管理希望</a:t>
            </a:r>
            <a:endParaRPr kumimoji="1" lang="en-US" altLang="ja-JP" sz="1200" b="1" i="0" u="sng"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□病態・プラークの進展把握（</a:t>
            </a:r>
            <a:r>
              <a:rPr kumimoji="1" lang="en-US" altLang="ja-JP"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CT</a:t>
            </a:r>
            <a:r>
              <a:rPr kumimoji="1" lang="ja-JP" altLang="en-US"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・心電図・心胸郭比の変化</a:t>
            </a:r>
            <a:r>
              <a:rPr kumimoji="1" lang="en-US" altLang="ja-JP"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□食事・運動指導</a:t>
            </a:r>
            <a:endParaRPr kumimoji="1" lang="en-US" altLang="ja-JP"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□薬剤適正化</a:t>
            </a:r>
            <a:endParaRPr kumimoji="1" lang="en-US" altLang="ja-JP"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endParaRPr kumimoji="1" lang="en-US" altLang="ja-JP"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p:txBody>
      </p:sp>
      <p:grpSp>
        <p:nvGrpSpPr>
          <p:cNvPr id="257" name="グループ化 256">
            <a:extLst>
              <a:ext uri="{FF2B5EF4-FFF2-40B4-BE49-F238E27FC236}">
                <a16:creationId xmlns:a16="http://schemas.microsoft.com/office/drawing/2014/main" id="{8C6097B7-615D-9C36-4192-0596C9C3DA11}"/>
              </a:ext>
            </a:extLst>
          </p:cNvPr>
          <p:cNvGrpSpPr/>
          <p:nvPr/>
        </p:nvGrpSpPr>
        <p:grpSpPr>
          <a:xfrm>
            <a:off x="7626804" y="1907607"/>
            <a:ext cx="851675" cy="1589623"/>
            <a:chOff x="12937844" y="542115"/>
            <a:chExt cx="1741015" cy="1745180"/>
          </a:xfrm>
          <a:solidFill>
            <a:srgbClr val="C9DAF8"/>
          </a:solidFill>
        </p:grpSpPr>
        <p:sp>
          <p:nvSpPr>
            <p:cNvPr id="13" name="矢印: 上カーブ 12">
              <a:extLst>
                <a:ext uri="{FF2B5EF4-FFF2-40B4-BE49-F238E27FC236}">
                  <a16:creationId xmlns:a16="http://schemas.microsoft.com/office/drawing/2014/main" id="{5D50BDF0-CF5B-9B50-8E8A-A154B0EEEBEF}"/>
                </a:ext>
              </a:extLst>
            </p:cNvPr>
            <p:cNvSpPr/>
            <p:nvPr/>
          </p:nvSpPr>
          <p:spPr>
            <a:xfrm>
              <a:off x="13001344" y="1807238"/>
              <a:ext cx="1677515" cy="480057"/>
            </a:xfrm>
            <a:prstGeom prst="curvedUpArrow">
              <a:avLst/>
            </a:prstGeom>
            <a:solidFill>
              <a:srgbClr val="FF99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Meiryo UI"/>
                <a:ea typeface="Meiryo UI"/>
                <a:cs typeface="+mn-cs"/>
              </a:endParaRPr>
            </a:p>
          </p:txBody>
        </p:sp>
        <p:sp>
          <p:nvSpPr>
            <p:cNvPr id="18" name="矢印: 上カーブ 17">
              <a:extLst>
                <a:ext uri="{FF2B5EF4-FFF2-40B4-BE49-F238E27FC236}">
                  <a16:creationId xmlns:a16="http://schemas.microsoft.com/office/drawing/2014/main" id="{3022EC46-EFC7-A110-3052-B88ABCF41E09}"/>
                </a:ext>
              </a:extLst>
            </p:cNvPr>
            <p:cNvSpPr/>
            <p:nvPr/>
          </p:nvSpPr>
          <p:spPr>
            <a:xfrm flipH="1" flipV="1">
              <a:off x="12937844" y="542115"/>
              <a:ext cx="1677505" cy="480057"/>
            </a:xfrm>
            <a:prstGeom prst="curvedUpArrow">
              <a:avLst/>
            </a:prstGeom>
            <a:solidFill>
              <a:srgbClr val="996633"/>
            </a:solid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srgbClr val="000000"/>
                </a:solidFill>
                <a:effectLst/>
                <a:uLnTx/>
                <a:uFillTx/>
                <a:latin typeface="Meiryo UI"/>
                <a:ea typeface="Meiryo UI"/>
                <a:cs typeface="+mn-cs"/>
              </a:endParaRPr>
            </a:p>
          </p:txBody>
        </p:sp>
        <p:sp>
          <p:nvSpPr>
            <p:cNvPr id="19" name="四角形: 角を丸くする 18">
              <a:extLst>
                <a:ext uri="{FF2B5EF4-FFF2-40B4-BE49-F238E27FC236}">
                  <a16:creationId xmlns:a16="http://schemas.microsoft.com/office/drawing/2014/main" id="{B11814EC-D5EC-0EAA-E2E4-57BA51F53699}"/>
                </a:ext>
              </a:extLst>
            </p:cNvPr>
            <p:cNvSpPr/>
            <p:nvPr/>
          </p:nvSpPr>
          <p:spPr>
            <a:xfrm>
              <a:off x="13166174" y="1141165"/>
              <a:ext cx="1177473" cy="531012"/>
            </a:xfrm>
            <a:prstGeom prst="roundRect">
              <a:avLst>
                <a:gd name="adj" fmla="val 1122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eiryo UI"/>
                  <a:ea typeface="Meiryo UI"/>
                  <a:cs typeface="+mn-cs"/>
                </a:rPr>
                <a:t>1</a:t>
              </a:r>
              <a:r>
                <a:rPr kumimoji="1" lang="ja-JP" altLang="en-US" sz="1000" b="1" i="0" u="none" strike="noStrike" kern="1200" cap="none" spc="0" normalizeH="0" baseline="0" noProof="0" dirty="0">
                  <a:ln>
                    <a:noFill/>
                  </a:ln>
                  <a:solidFill>
                    <a:srgbClr val="000000"/>
                  </a:solidFill>
                  <a:effectLst/>
                  <a:uLnTx/>
                  <a:uFillTx/>
                  <a:latin typeface="Meiryo UI"/>
                  <a:ea typeface="Meiryo UI"/>
                  <a:cs typeface="+mn-cs"/>
                </a:rPr>
                <a:t>年毎に</a:t>
              </a:r>
              <a:br>
                <a:rPr kumimoji="1" lang="ja-JP" altLang="en-US" sz="1000" b="1" i="0" u="none" strike="noStrike" kern="1200" cap="none" spc="0" normalizeH="0" baseline="0" noProof="0" dirty="0">
                  <a:ln>
                    <a:noFill/>
                  </a:ln>
                  <a:solidFill>
                    <a:srgbClr val="000000"/>
                  </a:solidFill>
                  <a:effectLst/>
                  <a:uLnTx/>
                  <a:uFillTx/>
                  <a:latin typeface="Meiryo UI"/>
                  <a:ea typeface="Meiryo UI"/>
                  <a:cs typeface="+mn-cs"/>
                </a:rPr>
              </a:br>
              <a:r>
                <a:rPr kumimoji="1" lang="ja-JP" altLang="en-US" sz="1000" b="1" i="0" u="none" strike="noStrike" kern="1200" cap="none" spc="0" normalizeH="0" baseline="0" noProof="0" dirty="0">
                  <a:ln>
                    <a:noFill/>
                  </a:ln>
                  <a:solidFill>
                    <a:srgbClr val="000000"/>
                  </a:solidFill>
                  <a:effectLst/>
                  <a:uLnTx/>
                  <a:uFillTx/>
                  <a:latin typeface="Meiryo UI"/>
                  <a:ea typeface="Meiryo UI"/>
                  <a:cs typeface="+mn-cs"/>
                </a:rPr>
                <a:t>紹介受診</a:t>
              </a:r>
              <a:endParaRPr kumimoji="1" lang="en-US" altLang="ja-JP" sz="1000" b="1" i="0" u="none" strike="noStrike" kern="1200" cap="none" spc="0" normalizeH="0" baseline="0" noProof="0" dirty="0">
                <a:ln>
                  <a:noFill/>
                </a:ln>
                <a:solidFill>
                  <a:srgbClr val="000000"/>
                </a:solidFill>
                <a:effectLst/>
                <a:uLnTx/>
                <a:uFillTx/>
                <a:latin typeface="Meiryo UI"/>
                <a:ea typeface="Meiryo UI"/>
                <a:cs typeface="+mn-cs"/>
              </a:endParaRPr>
            </a:p>
          </p:txBody>
        </p:sp>
      </p:grpSp>
      <p:sp>
        <p:nvSpPr>
          <p:cNvPr id="11" name="Google Shape;342;p66">
            <a:extLst>
              <a:ext uri="{FF2B5EF4-FFF2-40B4-BE49-F238E27FC236}">
                <a16:creationId xmlns:a16="http://schemas.microsoft.com/office/drawing/2014/main" id="{7CA0D9C3-26F0-893C-9BBA-9C178DEEFEC9}"/>
              </a:ext>
            </a:extLst>
          </p:cNvPr>
          <p:cNvSpPr/>
          <p:nvPr/>
        </p:nvSpPr>
        <p:spPr>
          <a:xfrm>
            <a:off x="4688836" y="4235740"/>
            <a:ext cx="7423200" cy="1931719"/>
          </a:xfrm>
          <a:prstGeom prst="roundRect">
            <a:avLst>
              <a:gd name="adj" fmla="val 16667"/>
            </a:avLst>
          </a:prstGeom>
          <a:solidFill>
            <a:srgbClr val="F4E8DC"/>
          </a:solidFill>
          <a:ln w="19050" cap="flat" cmpd="sng">
            <a:solidFill>
              <a:srgbClr val="FF9900"/>
            </a:solidFill>
            <a:prstDash val="solid"/>
            <a:round/>
            <a:headEnd type="none" w="sm" len="sm"/>
            <a:tailEnd type="none" w="sm" len="sm"/>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管理目標</a:t>
            </a:r>
            <a:endParaRPr kumimoji="1" lang="en-US" altLang="ja-JP" sz="1200" b="1"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LDL-C    </a:t>
            </a:r>
            <a:r>
              <a:rPr kumimoji="1" lang="en-US" altLang="ja-JP" sz="3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Wingdings" panose="05000000000000000000" pitchFamily="2" charset="2"/>
              </a:rPr>
              <a:t>：</a:t>
            </a: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&lt;</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Wingdings" panose="05000000000000000000" pitchFamily="2" charset="2"/>
              </a:rPr>
              <a:t>  </a:t>
            </a:r>
            <a:r>
              <a:rPr kumimoji="1" lang="ja-JP" altLang="en-US"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Wingdings" panose="05000000000000000000" pitchFamily="2" charset="2"/>
              </a:rPr>
              <a:t> </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70</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/dL</a:t>
            </a:r>
            <a:r>
              <a:rPr kumimoji="1" lang="ja-JP" altLang="en-US"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8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ja-JP" altLang="en-US"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en-US" altLang="ja-JP"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70</a:t>
            </a:r>
            <a:r>
              <a:rPr kumimoji="1" lang="ja-JP" altLang="en-US"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/dL</a:t>
            </a:r>
            <a:r>
              <a:rPr kumimoji="1" lang="ja-JP" altLang="en-US"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になった場合に、以下を検討）</a:t>
            </a:r>
            <a:endParaRPr kumimoji="1" lang="en-US" altLang="ja-JP"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エゼチミブ未投与：エゼチミブ</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10</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㎎の追加、もしくは</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PCSK9</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阻害薬の追加</a:t>
            </a:r>
            <a:r>
              <a:rPr kumimoji="1" lang="ja-JP" altLang="en-US"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（必要に応じて病院へ紹介）</a:t>
            </a:r>
            <a:endParaRPr kumimoji="1" lang="en-US" altLang="ja-JP"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エゼチミブ服用中：スタチン最大耐用量まで増量、もしくは</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PCSK9</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阻害薬の追加</a:t>
            </a:r>
            <a:r>
              <a:rPr kumimoji="1" lang="ja-JP" altLang="en-US"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（必要に応じて病院へ紹介）</a:t>
            </a:r>
            <a:endParaRPr kumimoji="1" lang="en-US" altLang="ja-JP" sz="1000" b="0" i="0" u="none" strike="noStrike" kern="0" cap="none" spc="0" normalizeH="0" baseline="0" noProof="0" dirty="0">
              <a:ln>
                <a:noFill/>
              </a:ln>
              <a:solidFill>
                <a:srgbClr val="FF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Non-HDL</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&lt;</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100</a:t>
            </a:r>
            <a:r>
              <a:rPr kumimoji="1" lang="ja-JP" altLang="en-US" sz="1100" b="0" i="0" u="none" strike="noStrike" kern="1200" cap="none" spc="0" normalizeH="0" baseline="0" noProof="0" dirty="0">
                <a:ln>
                  <a:noFill/>
                </a:ln>
                <a:solidFill>
                  <a:srgbClr val="000000"/>
                </a:solidFill>
                <a:effectLst/>
                <a:uLnTx/>
                <a:uFillTx/>
                <a:latin typeface="Meiryo UI"/>
                <a:ea typeface="Meiryo UI"/>
                <a:cs typeface="+mn-cs"/>
              </a:rPr>
              <a:t>㎎</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/dL</a:t>
            </a:r>
            <a:endPar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HDL-C</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ja-JP" altLang="en-US"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ja-JP" altLang="en-US" sz="8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40</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100" b="0" i="0" u="none" strike="noStrike" kern="1200" cap="none" spc="0" normalizeH="0" baseline="0" noProof="0" dirty="0">
                <a:ln>
                  <a:noFill/>
                </a:ln>
                <a:solidFill>
                  <a:srgbClr val="000000"/>
                </a:solidFill>
                <a:effectLst/>
                <a:uLnTx/>
                <a:uFillTx/>
                <a:latin typeface="Meiryo UI"/>
                <a:ea typeface="Meiryo UI"/>
                <a:cs typeface="+mn-cs"/>
              </a:rPr>
              <a:t>/dL</a:t>
            </a:r>
            <a:endPar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TG         </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&lt;</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150</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/dL</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（空腹時）、</a:t>
            </a: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&lt;</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175</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/dL</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（随時）</a:t>
            </a:r>
            <a:endParaRPr kumimoji="1" lang="en-US" altLang="ja-JP" sz="1100" b="0" i="0" u="none" strike="noStrike" kern="0" cap="none" spc="0" normalizeH="0" baseline="0" noProof="1">
              <a:ln>
                <a:noFill/>
              </a:ln>
              <a:solidFill>
                <a:srgbClr val="0460A9"/>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HbA1c</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ja-JP" altLang="en-US"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&lt;</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ja-JP" altLang="en-US"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7</a:t>
            </a:r>
            <a:r>
              <a:rPr kumimoji="1" lang="en-US" altLang="ja-JP" sz="10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0</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endPar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血圧　　　</a:t>
            </a:r>
            <a:r>
              <a:rPr kumimoji="1" lang="ja-JP" altLang="en-US" sz="7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75</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歳未満　家庭血圧：</a:t>
            </a: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&lt;</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125/75</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Hg</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、診察室血圧： </a:t>
            </a: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&lt;</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130/80</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Hg</a:t>
            </a:r>
            <a:b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b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ja-JP" altLang="en-US" sz="5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75</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歳以上　家庭血圧：</a:t>
            </a: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&lt;</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135/85</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Hg</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、診察室血圧： </a:t>
            </a: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&lt;</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140/90</a:t>
            </a:r>
            <a:r>
              <a:rPr kumimoji="1" lang="ja-JP" altLang="en-US"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Hg</a:t>
            </a: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endParaRPr kumimoji="1" lang="en-US" altLang="ja-JP" sz="110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endParaRPr>
          </a:p>
        </p:txBody>
      </p:sp>
      <p:sp>
        <p:nvSpPr>
          <p:cNvPr id="21" name="Google Shape;328;p66">
            <a:extLst>
              <a:ext uri="{FF2B5EF4-FFF2-40B4-BE49-F238E27FC236}">
                <a16:creationId xmlns:a16="http://schemas.microsoft.com/office/drawing/2014/main" id="{D9C934AC-E6C1-55A8-D46D-41BE14996A8C}"/>
              </a:ext>
            </a:extLst>
          </p:cNvPr>
          <p:cNvSpPr/>
          <p:nvPr/>
        </p:nvSpPr>
        <p:spPr>
          <a:xfrm>
            <a:off x="1697324" y="3747571"/>
            <a:ext cx="1800000" cy="288000"/>
          </a:xfrm>
          <a:prstGeom prst="roundRect">
            <a:avLst>
              <a:gd name="adj" fmla="val 6736"/>
            </a:avLst>
          </a:prstGeom>
          <a:solidFill>
            <a:srgbClr val="F4E8DC"/>
          </a:solidFill>
          <a:ln w="19050" cap="flat" cmpd="sng">
            <a:solidFill>
              <a:srgbClr val="996633"/>
            </a:solidFill>
            <a:prstDash val="solid"/>
            <a:round/>
            <a:headEnd type="none" w="sm" len="sm"/>
            <a:tailEnd type="none" w="sm" len="sm"/>
          </a:ln>
        </p:spPr>
        <p:txBody>
          <a:bodyPr spcFirstLastPara="1" wrap="square" lIns="123067" tIns="123067" rIns="123067" bIns="123067" anchor="ctr" anchorCtr="0">
            <a:noAutofit/>
          </a:bodyPr>
          <a:lstStyle/>
          <a:p>
            <a:pPr marL="0" marR="0" lvl="0" indent="0" algn="ctr"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食事療法・運動療法</a:t>
            </a:r>
            <a:endPar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p:txBody>
      </p:sp>
      <p:sp>
        <p:nvSpPr>
          <p:cNvPr id="28" name="Google Shape;328;p66">
            <a:extLst>
              <a:ext uri="{FF2B5EF4-FFF2-40B4-BE49-F238E27FC236}">
                <a16:creationId xmlns:a16="http://schemas.microsoft.com/office/drawing/2014/main" id="{0A427649-8824-95F2-C13B-E6983A57F870}"/>
              </a:ext>
            </a:extLst>
          </p:cNvPr>
          <p:cNvSpPr/>
          <p:nvPr/>
        </p:nvSpPr>
        <p:spPr>
          <a:xfrm>
            <a:off x="1700492" y="1622176"/>
            <a:ext cx="1800000" cy="1260000"/>
          </a:xfrm>
          <a:prstGeom prst="roundRect">
            <a:avLst>
              <a:gd name="adj" fmla="val 6736"/>
            </a:avLst>
          </a:prstGeom>
          <a:solidFill>
            <a:srgbClr val="F4E8DC"/>
          </a:solidFill>
          <a:ln w="19050" cap="flat" cmpd="sng">
            <a:solidFill>
              <a:srgbClr val="996633"/>
            </a:solidFill>
            <a:prstDash val="solid"/>
            <a:round/>
            <a:headEnd type="none" w="sm" len="sm"/>
            <a:tailEnd type="none" w="sm" len="sm"/>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LDL-C 70</a:t>
            </a: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r>
              <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/dL</a:t>
            </a:r>
            <a:r>
              <a:rPr kumimoji="1" lang="ja-JP" altLang="en-US"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以上</a:t>
            </a:r>
            <a:endParaRPr kumimoji="1" lang="en-US" altLang="ja-JP" sz="1200" b="1"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ストロングスタチン高用量</a:t>
            </a:r>
            <a:endPar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 エゼチミブ</a:t>
            </a:r>
            <a:r>
              <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10㎎</a:t>
            </a: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en-US" altLang="ja-JP" sz="10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r>
              <a:rPr kumimoji="1" lang="ja-JP" altLang="en-US" sz="10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スタチン</a:t>
            </a:r>
            <a:r>
              <a:rPr kumimoji="1" lang="en-US" altLang="ja-JP" sz="10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a:t>
            </a:r>
            <a:r>
              <a:rPr kumimoji="1" lang="ja-JP" altLang="en-US" sz="10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エゼチミブ配合剤）</a:t>
            </a:r>
            <a:endParaRPr kumimoji="1" lang="en-US" altLang="ja-JP" sz="10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endParaRPr kumimoji="1" lang="en-US" altLang="ja-JP" sz="10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r>
              <a:rPr kumimoji="1" lang="ja-JP" altLang="en-US" sz="10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rPr>
              <a:t> </a:t>
            </a:r>
            <a:endParaRPr kumimoji="1" lang="en-US" altLang="ja-JP" sz="100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a:p>
            <a:pPr marL="0" marR="0" lvl="0" indent="0" algn="l" defTabSz="1219140" rtl="0" eaLnBrk="1" fontAlgn="auto" latinLnBrk="0" hangingPunct="1">
              <a:lnSpc>
                <a:spcPct val="100000"/>
              </a:lnSpc>
              <a:spcBef>
                <a:spcPts val="0"/>
              </a:spcBef>
              <a:spcAft>
                <a:spcPts val="0"/>
              </a:spcAft>
              <a:buClr>
                <a:srgbClr val="000000"/>
              </a:buClr>
              <a:buSzPts val="1000"/>
              <a:buFontTx/>
              <a:buNone/>
              <a:tabLst/>
              <a:defRPr/>
            </a:pPr>
            <a:endParaRPr kumimoji="1" lang="en-US" altLang="ja-JP" sz="1050" b="0" i="0" u="none" strike="noStrike" kern="0" cap="none" spc="0" normalizeH="0" baseline="0" noProof="1">
              <a:ln>
                <a:noFill/>
              </a:ln>
              <a:solidFill>
                <a:srgbClr val="000000"/>
              </a:solidFill>
              <a:effectLst/>
              <a:uLnTx/>
              <a:uFillTx/>
              <a:latin typeface="Meiryo UI"/>
              <a:ea typeface="Meiryo UI"/>
              <a:cs typeface="Open Sans" panose="020B0606030504020204" pitchFamily="34" charset="0"/>
              <a:sym typeface="Arial"/>
            </a:endParaRPr>
          </a:p>
        </p:txBody>
      </p:sp>
      <p:sp>
        <p:nvSpPr>
          <p:cNvPr id="9" name="テキスト ボックス 8">
            <a:extLst>
              <a:ext uri="{FF2B5EF4-FFF2-40B4-BE49-F238E27FC236}">
                <a16:creationId xmlns:a16="http://schemas.microsoft.com/office/drawing/2014/main" id="{31B5151B-48E4-992B-C225-AC5162B4B068}"/>
              </a:ext>
            </a:extLst>
          </p:cNvPr>
          <p:cNvSpPr txBox="1"/>
          <p:nvPr/>
        </p:nvSpPr>
        <p:spPr>
          <a:xfrm>
            <a:off x="1665947" y="2478950"/>
            <a:ext cx="1845088"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a:t>
            </a:r>
            <a:r>
              <a:rPr kumimoji="1" lang="ja-JP" altLang="en-US"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ハイリスク例に対する</a:t>
            </a:r>
            <a:r>
              <a:rPr kumimoji="1" lang="en-US" altLang="ja-JP"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PCSK9</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   </a:t>
            </a:r>
            <a:r>
              <a:rPr kumimoji="1" lang="ja-JP" altLang="en-US" sz="1050" b="0" i="0" u="none" strike="noStrike" kern="0" cap="none" spc="0" normalizeH="0" baseline="0" noProof="0" dirty="0">
                <a:ln>
                  <a:noFill/>
                </a:ln>
                <a:solidFill>
                  <a:srgbClr val="000000"/>
                </a:solidFill>
                <a:effectLst/>
                <a:uLnTx/>
                <a:uFillTx/>
                <a:latin typeface="Meiryo UI"/>
                <a:ea typeface="Meiryo UI"/>
                <a:cs typeface="Open Sans" panose="020B0606030504020204" pitchFamily="34" charset="0"/>
                <a:sym typeface="Arial"/>
              </a:rPr>
              <a:t>阻害薬の早期導入を検討</a:t>
            </a:r>
          </a:p>
        </p:txBody>
      </p:sp>
      <p:sp>
        <p:nvSpPr>
          <p:cNvPr id="4" name="タイトル 5">
            <a:extLst>
              <a:ext uri="{FF2B5EF4-FFF2-40B4-BE49-F238E27FC236}">
                <a16:creationId xmlns:a16="http://schemas.microsoft.com/office/drawing/2014/main" id="{44F9AF57-D745-ADAF-5562-B22F81E3E874}"/>
              </a:ext>
            </a:extLst>
          </p:cNvPr>
          <p:cNvSpPr txBox="1">
            <a:spLocks/>
          </p:cNvSpPr>
          <p:nvPr/>
        </p:nvSpPr>
        <p:spPr>
          <a:xfrm>
            <a:off x="313563" y="237460"/>
            <a:ext cx="11322050" cy="324000"/>
          </a:xfrm>
          <a:prstGeom prst="rect">
            <a:avLst/>
          </a:prstGeom>
          <a:noFill/>
        </p:spPr>
        <p:txBody>
          <a:bodyPr vert="horz" lIns="0" tIns="0" rIns="0" bIns="0" rtlCol="0" anchor="t" anchorCtr="0">
            <a:normAutofit lnSpcReduction="10000"/>
          </a:bodyPr>
          <a:lstStyle>
            <a:lvl1pPr algn="l" defTabSz="1219140" rtl="0" eaLnBrk="1" latinLnBrk="0" hangingPunct="1">
              <a:lnSpc>
                <a:spcPct val="90000"/>
              </a:lnSpc>
              <a:spcBef>
                <a:spcPct val="0"/>
              </a:spcBef>
              <a:buNone/>
              <a:defRPr kumimoji="1" sz="4267" b="1" i="0" kern="1200" spc="-133" baseline="0">
                <a:solidFill>
                  <a:schemeClr val="tx1"/>
                </a:solidFill>
                <a:latin typeface="+mj-ea"/>
                <a:ea typeface="+mj-ea"/>
                <a:cs typeface="Arial Black" charset="0"/>
              </a:defRPr>
            </a:lvl1pPr>
          </a:lstStyle>
          <a:p>
            <a:pPr marL="0" marR="0" lvl="0" indent="0" algn="l" defTabSz="121914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133" normalizeH="0" baseline="0" noProof="1">
                <a:ln>
                  <a:noFill/>
                </a:ln>
                <a:solidFill>
                  <a:srgbClr val="000000"/>
                </a:solidFill>
                <a:effectLst/>
                <a:uLnTx/>
                <a:uFillTx/>
                <a:latin typeface="Open Sans"/>
                <a:ea typeface="Meiryo UI"/>
              </a:rPr>
              <a:t>群馬県</a:t>
            </a:r>
            <a:r>
              <a:rPr kumimoji="1" lang="en-US" altLang="ja-JP" sz="2500" b="1" i="0" u="none" strike="noStrike" kern="1200" cap="none" spc="-133" normalizeH="0" baseline="0" noProof="1">
                <a:ln>
                  <a:noFill/>
                </a:ln>
                <a:solidFill>
                  <a:srgbClr val="000000"/>
                </a:solidFill>
                <a:effectLst/>
                <a:uLnTx/>
                <a:uFillTx/>
                <a:latin typeface="Open Sans"/>
                <a:ea typeface="Meiryo UI"/>
              </a:rPr>
              <a:t>ACS</a:t>
            </a:r>
            <a:r>
              <a:rPr kumimoji="1" lang="en-US" altLang="ja-JP" sz="1600" b="1" i="0" u="none" strike="noStrike" kern="1200" cap="none" spc="-133" normalizeH="0" baseline="0" noProof="1">
                <a:ln>
                  <a:noFill/>
                </a:ln>
                <a:solidFill>
                  <a:srgbClr val="000000"/>
                </a:solidFill>
                <a:effectLst/>
                <a:uLnTx/>
                <a:uFillTx/>
                <a:latin typeface="Open Sans"/>
                <a:ea typeface="Meiryo UI"/>
              </a:rPr>
              <a:t> </a:t>
            </a:r>
            <a:r>
              <a:rPr kumimoji="1" lang="en-US" altLang="ja-JP" sz="2500" b="1" i="0" u="none" strike="noStrike" kern="1200" cap="none" spc="-133" normalizeH="0" baseline="0" noProof="1">
                <a:ln>
                  <a:noFill/>
                </a:ln>
                <a:solidFill>
                  <a:srgbClr val="000000"/>
                </a:solidFill>
                <a:effectLst/>
                <a:uLnTx/>
                <a:uFillTx/>
                <a:latin typeface="Open Sans"/>
                <a:ea typeface="Meiryo UI"/>
              </a:rPr>
              <a:t>-</a:t>
            </a:r>
            <a:r>
              <a:rPr kumimoji="1" lang="ja-JP" altLang="en-US" sz="1600" b="1" i="0" u="none" strike="noStrike" kern="1200" cap="none" spc="-133" normalizeH="0" baseline="0" noProof="1">
                <a:ln>
                  <a:noFill/>
                </a:ln>
                <a:solidFill>
                  <a:srgbClr val="000000"/>
                </a:solidFill>
                <a:effectLst/>
                <a:uLnTx/>
                <a:uFillTx/>
                <a:latin typeface="Open Sans"/>
                <a:ea typeface="Meiryo UI"/>
              </a:rPr>
              <a:t> </a:t>
            </a:r>
            <a:r>
              <a:rPr kumimoji="1" lang="en-US" altLang="ja-JP" sz="2500" b="1" i="0" u="none" strike="noStrike" kern="1200" cap="none" spc="-133" normalizeH="0" baseline="0" noProof="1">
                <a:ln>
                  <a:noFill/>
                </a:ln>
                <a:solidFill>
                  <a:srgbClr val="000000"/>
                </a:solidFill>
                <a:effectLst/>
                <a:uLnTx/>
                <a:uFillTx/>
                <a:latin typeface="Open Sans"/>
                <a:ea typeface="Meiryo UI"/>
              </a:rPr>
              <a:t>CCS</a:t>
            </a:r>
            <a:r>
              <a:rPr kumimoji="1" lang="ja-JP" altLang="en-US" sz="2400" b="1" i="0" u="none" strike="noStrike" kern="1200" cap="none" spc="-133" normalizeH="0" baseline="0" noProof="1">
                <a:ln>
                  <a:noFill/>
                </a:ln>
                <a:solidFill>
                  <a:srgbClr val="000000"/>
                </a:solidFill>
                <a:effectLst/>
                <a:uLnTx/>
                <a:uFillTx/>
                <a:latin typeface="Open Sans"/>
                <a:ea typeface="Meiryo UI"/>
              </a:rPr>
              <a:t>地域医療連携パス（運用フロー）</a:t>
            </a:r>
            <a:endParaRPr kumimoji="1" lang="ja-JP" altLang="en-US" sz="2400" b="1" i="0" u="none" strike="noStrike" kern="1200" cap="none" spc="-133" normalizeH="0" baseline="0" noProof="0" dirty="0">
              <a:ln>
                <a:noFill/>
              </a:ln>
              <a:solidFill>
                <a:srgbClr val="000000"/>
              </a:solidFill>
              <a:effectLst/>
              <a:uLnTx/>
              <a:uFillTx/>
              <a:latin typeface="Meiryo UI"/>
              <a:ea typeface="Meiryo UI"/>
            </a:endParaRPr>
          </a:p>
        </p:txBody>
      </p:sp>
      <p:sp>
        <p:nvSpPr>
          <p:cNvPr id="26" name="テキスト ボックス 25">
            <a:extLst>
              <a:ext uri="{FF2B5EF4-FFF2-40B4-BE49-F238E27FC236}">
                <a16:creationId xmlns:a16="http://schemas.microsoft.com/office/drawing/2014/main" id="{1AB7AFC2-3F77-970B-B65B-CF3F644F2158}"/>
              </a:ext>
            </a:extLst>
          </p:cNvPr>
          <p:cNvSpPr txBox="1"/>
          <p:nvPr/>
        </p:nvSpPr>
        <p:spPr>
          <a:xfrm>
            <a:off x="4852570" y="5929341"/>
            <a:ext cx="7322838" cy="24622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（可能であれば、診察室血圧</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&lt;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130/80㎜Hg</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を目指す。診察室血圧と家庭血圧に差がある場合は、家庭血圧を優先する）</a:t>
            </a:r>
          </a:p>
        </p:txBody>
      </p:sp>
      <p:grpSp>
        <p:nvGrpSpPr>
          <p:cNvPr id="5" name="グループ化 4">
            <a:extLst>
              <a:ext uri="{FF2B5EF4-FFF2-40B4-BE49-F238E27FC236}">
                <a16:creationId xmlns:a16="http://schemas.microsoft.com/office/drawing/2014/main" id="{3C585823-DDE4-C41D-3DAF-990C81CE3D7D}"/>
              </a:ext>
            </a:extLst>
          </p:cNvPr>
          <p:cNvGrpSpPr/>
          <p:nvPr/>
        </p:nvGrpSpPr>
        <p:grpSpPr>
          <a:xfrm>
            <a:off x="70244" y="6213483"/>
            <a:ext cx="12119020" cy="252574"/>
            <a:chOff x="69070" y="990418"/>
            <a:chExt cx="12119020" cy="252574"/>
          </a:xfrm>
          <a:solidFill>
            <a:srgbClr val="92D050"/>
          </a:solidFill>
        </p:grpSpPr>
        <p:grpSp>
          <p:nvGrpSpPr>
            <p:cNvPr id="6" name="グループ化 5">
              <a:extLst>
                <a:ext uri="{FF2B5EF4-FFF2-40B4-BE49-F238E27FC236}">
                  <a16:creationId xmlns:a16="http://schemas.microsoft.com/office/drawing/2014/main" id="{6D4325EF-4A8C-E25D-63C3-4743F43F1845}"/>
                </a:ext>
              </a:extLst>
            </p:cNvPr>
            <p:cNvGrpSpPr/>
            <p:nvPr/>
          </p:nvGrpSpPr>
          <p:grpSpPr>
            <a:xfrm>
              <a:off x="3529699" y="990418"/>
              <a:ext cx="2916000" cy="252000"/>
              <a:chOff x="2644977" y="0"/>
              <a:chExt cx="4267337" cy="252000"/>
            </a:xfrm>
            <a:grpFill/>
          </p:grpSpPr>
          <p:sp>
            <p:nvSpPr>
              <p:cNvPr id="29" name="矢印: 山形 28">
                <a:extLst>
                  <a:ext uri="{FF2B5EF4-FFF2-40B4-BE49-F238E27FC236}">
                    <a16:creationId xmlns:a16="http://schemas.microsoft.com/office/drawing/2014/main" id="{906B395E-14DD-734E-D833-589113E8ADF0}"/>
                  </a:ext>
                </a:extLst>
              </p:cNvPr>
              <p:cNvSpPr/>
              <p:nvPr/>
            </p:nvSpPr>
            <p:spPr>
              <a:xfrm>
                <a:off x="2644977" y="0"/>
                <a:ext cx="4267337" cy="252000"/>
              </a:xfrm>
              <a:prstGeom prst="chevron">
                <a:avLst/>
              </a:prstGeom>
              <a:solidFill>
                <a:schemeClr val="accent2">
                  <a:lumMod val="40000"/>
                  <a:lumOff val="60000"/>
                </a:schemeClr>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a:lstStyle/>
              <a:p>
                <a:endParaRPr lang="ja-JP" altLang="en-US" sz="1200" dirty="0"/>
              </a:p>
            </p:txBody>
          </p:sp>
          <p:sp>
            <p:nvSpPr>
              <p:cNvPr id="30" name="矢印: 山形 4">
                <a:extLst>
                  <a:ext uri="{FF2B5EF4-FFF2-40B4-BE49-F238E27FC236}">
                    <a16:creationId xmlns:a16="http://schemas.microsoft.com/office/drawing/2014/main" id="{6E5D74E7-6D45-8B3F-CEED-9143A7778018}"/>
                  </a:ext>
                </a:extLst>
              </p:cNvPr>
              <p:cNvSpPr txBox="1"/>
              <p:nvPr/>
            </p:nvSpPr>
            <p:spPr>
              <a:xfrm>
                <a:off x="2770978" y="0"/>
                <a:ext cx="3002942" cy="252000"/>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48006" tIns="32004" rIns="16002" bIns="32004" numCol="1" spcCol="1270" anchor="ctr" anchorCtr="0">
                <a:noAutofit/>
              </a:bodyPr>
              <a:lstStyle/>
              <a:p>
                <a:pPr marL="0" lvl="0" indent="0" algn="l" defTabSz="533400">
                  <a:lnSpc>
                    <a:spcPct val="90000"/>
                  </a:lnSpc>
                  <a:spcBef>
                    <a:spcPct val="0"/>
                  </a:spcBef>
                  <a:spcAft>
                    <a:spcPct val="35000"/>
                  </a:spcAft>
                  <a:buNone/>
                </a:pPr>
                <a:r>
                  <a:rPr kumimoji="1" lang="ja-JP" altLang="en-US" sz="1200" b="1" kern="1200" dirty="0">
                    <a:solidFill>
                      <a:schemeClr val="tx1"/>
                    </a:solidFill>
                    <a:latin typeface="Meiryo UI" panose="020B0604030504040204" pitchFamily="50" charset="-128"/>
                    <a:ea typeface="Meiryo UI" panose="020B0604030504040204" pitchFamily="50" charset="-128"/>
                  </a:rPr>
                  <a:t>　  回復期リハビリ</a:t>
                </a:r>
              </a:p>
            </p:txBody>
          </p:sp>
        </p:grpSp>
        <p:grpSp>
          <p:nvGrpSpPr>
            <p:cNvPr id="17" name="グループ化 16">
              <a:extLst>
                <a:ext uri="{FF2B5EF4-FFF2-40B4-BE49-F238E27FC236}">
                  <a16:creationId xmlns:a16="http://schemas.microsoft.com/office/drawing/2014/main" id="{F14EC736-F61C-2401-4B88-A78F1378A844}"/>
                </a:ext>
              </a:extLst>
            </p:cNvPr>
            <p:cNvGrpSpPr/>
            <p:nvPr/>
          </p:nvGrpSpPr>
          <p:grpSpPr>
            <a:xfrm>
              <a:off x="69070" y="990992"/>
              <a:ext cx="3600000" cy="252000"/>
              <a:chOff x="9052" y="7620"/>
              <a:chExt cx="4883965" cy="252000"/>
            </a:xfrm>
            <a:grpFill/>
          </p:grpSpPr>
          <p:sp>
            <p:nvSpPr>
              <p:cNvPr id="25" name="矢印: 五方向 24">
                <a:extLst>
                  <a:ext uri="{FF2B5EF4-FFF2-40B4-BE49-F238E27FC236}">
                    <a16:creationId xmlns:a16="http://schemas.microsoft.com/office/drawing/2014/main" id="{642ED437-7D62-2ED2-F712-1B9B276D790C}"/>
                  </a:ext>
                </a:extLst>
              </p:cNvPr>
              <p:cNvSpPr/>
              <p:nvPr/>
            </p:nvSpPr>
            <p:spPr>
              <a:xfrm>
                <a:off x="9052" y="7620"/>
                <a:ext cx="4883965" cy="252000"/>
              </a:xfrm>
              <a:prstGeom prst="homePlate">
                <a:avLst/>
              </a:prstGeom>
              <a:solidFill>
                <a:schemeClr val="accent2">
                  <a:lumMod val="40000"/>
                  <a:lumOff val="60000"/>
                </a:schemeClr>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a:lstStyle/>
              <a:p>
                <a:endParaRPr lang="ja-JP" altLang="en-US" sz="1200"/>
              </a:p>
            </p:txBody>
          </p:sp>
          <p:sp>
            <p:nvSpPr>
              <p:cNvPr id="27" name="矢印: 五方向 4">
                <a:extLst>
                  <a:ext uri="{FF2B5EF4-FFF2-40B4-BE49-F238E27FC236}">
                    <a16:creationId xmlns:a16="http://schemas.microsoft.com/office/drawing/2014/main" id="{E532C2CD-671C-4C0F-F54C-EE5C292C883F}"/>
                  </a:ext>
                </a:extLst>
              </p:cNvPr>
              <p:cNvSpPr txBox="1"/>
              <p:nvPr/>
            </p:nvSpPr>
            <p:spPr>
              <a:xfrm>
                <a:off x="17667" y="7620"/>
                <a:ext cx="4395567" cy="252000"/>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64008" tIns="32004" rIns="16002" bIns="32004" numCol="1" spcCol="1270" anchor="ctr" anchorCtr="0">
                <a:noAutofit/>
              </a:bodyPr>
              <a:lstStyle/>
              <a:p>
                <a:pPr marL="0" lvl="0" indent="0" algn="l" defTabSz="533400">
                  <a:lnSpc>
                    <a:spcPct val="90000"/>
                  </a:lnSpc>
                  <a:spcBef>
                    <a:spcPct val="0"/>
                  </a:spcBef>
                  <a:spcAft>
                    <a:spcPct val="35000"/>
                  </a:spcAft>
                  <a:buNone/>
                </a:pPr>
                <a:r>
                  <a:rPr lang="ja-JP" altLang="en-US" sz="1200" b="1" dirty="0">
                    <a:solidFill>
                      <a:schemeClr val="tx1"/>
                    </a:solidFill>
                    <a:latin typeface="Meiryo UI" panose="020B0604030504040204" pitchFamily="50" charset="-128"/>
                    <a:ea typeface="Meiryo UI" panose="020B0604030504040204" pitchFamily="50" charset="-128"/>
                  </a:rPr>
                  <a:t>　</a:t>
                </a:r>
                <a:r>
                  <a:rPr kumimoji="1" lang="ja-JP" altLang="en-US" sz="1200" b="1" kern="1200" dirty="0">
                    <a:solidFill>
                      <a:schemeClr val="tx1"/>
                    </a:solidFill>
                    <a:latin typeface="Meiryo UI" panose="020B0604030504040204" pitchFamily="50" charset="-128"/>
                    <a:ea typeface="Meiryo UI" panose="020B0604030504040204" pitchFamily="50" charset="-128"/>
                  </a:rPr>
                  <a:t>急性期リハビリ</a:t>
                </a:r>
              </a:p>
            </p:txBody>
          </p:sp>
        </p:grpSp>
        <p:grpSp>
          <p:nvGrpSpPr>
            <p:cNvPr id="22" name="グループ化 21">
              <a:extLst>
                <a:ext uri="{FF2B5EF4-FFF2-40B4-BE49-F238E27FC236}">
                  <a16:creationId xmlns:a16="http://schemas.microsoft.com/office/drawing/2014/main" id="{34F1FE3D-33B0-C3F8-7263-ED7C437A6964}"/>
                </a:ext>
              </a:extLst>
            </p:cNvPr>
            <p:cNvGrpSpPr/>
            <p:nvPr/>
          </p:nvGrpSpPr>
          <p:grpSpPr>
            <a:xfrm>
              <a:off x="6320089" y="990418"/>
              <a:ext cx="5868001" cy="252000"/>
              <a:chOff x="2630770" y="0"/>
              <a:chExt cx="4373687" cy="252000"/>
            </a:xfrm>
            <a:grpFill/>
          </p:grpSpPr>
          <p:sp>
            <p:nvSpPr>
              <p:cNvPr id="23" name="矢印: 山形 22">
                <a:extLst>
                  <a:ext uri="{FF2B5EF4-FFF2-40B4-BE49-F238E27FC236}">
                    <a16:creationId xmlns:a16="http://schemas.microsoft.com/office/drawing/2014/main" id="{D103F694-524F-F29B-E74C-2D590BD922CC}"/>
                  </a:ext>
                </a:extLst>
              </p:cNvPr>
              <p:cNvSpPr/>
              <p:nvPr/>
            </p:nvSpPr>
            <p:spPr>
              <a:xfrm>
                <a:off x="2630770" y="0"/>
                <a:ext cx="4373687" cy="252000"/>
              </a:xfrm>
              <a:prstGeom prst="chevron">
                <a:avLst/>
              </a:prstGeom>
              <a:solidFill>
                <a:schemeClr val="accent2">
                  <a:lumMod val="40000"/>
                  <a:lumOff val="60000"/>
                </a:schemeClr>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a:lstStyle/>
              <a:p>
                <a:endParaRPr lang="ja-JP" altLang="en-US" sz="1200"/>
              </a:p>
            </p:txBody>
          </p:sp>
          <p:sp>
            <p:nvSpPr>
              <p:cNvPr id="24" name="矢印: 山形 4">
                <a:extLst>
                  <a:ext uri="{FF2B5EF4-FFF2-40B4-BE49-F238E27FC236}">
                    <a16:creationId xmlns:a16="http://schemas.microsoft.com/office/drawing/2014/main" id="{230EE67F-0152-53C3-5E64-32416BBC9773}"/>
                  </a:ext>
                </a:extLst>
              </p:cNvPr>
              <p:cNvSpPr txBox="1"/>
              <p:nvPr/>
            </p:nvSpPr>
            <p:spPr>
              <a:xfrm>
                <a:off x="2752045" y="0"/>
                <a:ext cx="3998035" cy="252000"/>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48006" tIns="32004" rIns="16002" bIns="32004" numCol="1" spcCol="1270" anchor="ctr" anchorCtr="0">
                <a:noAutofit/>
              </a:bodyPr>
              <a:lstStyle/>
              <a:p>
                <a:pPr marL="0" lvl="0" indent="0" algn="l" defTabSz="533400">
                  <a:lnSpc>
                    <a:spcPct val="90000"/>
                  </a:lnSpc>
                  <a:spcBef>
                    <a:spcPct val="0"/>
                  </a:spcBef>
                  <a:spcAft>
                    <a:spcPct val="35000"/>
                  </a:spcAft>
                  <a:buNone/>
                </a:pPr>
                <a:r>
                  <a:rPr kumimoji="1" lang="ja-JP" altLang="en-US" sz="1200" b="1" kern="1200" dirty="0">
                    <a:solidFill>
                      <a:schemeClr val="tx1"/>
                    </a:solidFill>
                    <a:latin typeface="Meiryo UI" panose="020B0604030504040204" pitchFamily="50" charset="-128"/>
                    <a:ea typeface="Meiryo UI" panose="020B0604030504040204" pitchFamily="50" charset="-128"/>
                  </a:rPr>
                  <a:t>　維持期リハビリ</a:t>
                </a:r>
              </a:p>
            </p:txBody>
          </p:sp>
        </p:grpSp>
      </p:grpSp>
      <p:sp>
        <p:nvSpPr>
          <p:cNvPr id="56" name="Google Shape;319;p66">
            <a:extLst>
              <a:ext uri="{FF2B5EF4-FFF2-40B4-BE49-F238E27FC236}">
                <a16:creationId xmlns:a16="http://schemas.microsoft.com/office/drawing/2014/main" id="{939A1D19-BD0D-C5C5-0859-46FB0AFB53CF}"/>
              </a:ext>
            </a:extLst>
          </p:cNvPr>
          <p:cNvSpPr/>
          <p:nvPr/>
        </p:nvSpPr>
        <p:spPr>
          <a:xfrm>
            <a:off x="77210" y="695210"/>
            <a:ext cx="4572000" cy="252000"/>
          </a:xfrm>
          <a:prstGeom prst="homePlate">
            <a:avLst>
              <a:gd name="adj" fmla="val 36662"/>
            </a:avLst>
          </a:prstGeom>
          <a:solidFill>
            <a:srgbClr val="996633"/>
          </a:solidFill>
          <a:ln>
            <a:solidFill>
              <a:srgbClr val="996633"/>
            </a:solidFill>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1200"/>
              <a:buFontTx/>
              <a:buNone/>
              <a:tabLst/>
              <a:defRPr/>
            </a:pPr>
            <a:r>
              <a:rPr kumimoji="1" lang="ja-JP" altLang="en-US" sz="1400" b="1" i="0" u="none" strike="noStrike" kern="0" cap="none" spc="0" normalizeH="0" baseline="0" noProof="1">
                <a:ln>
                  <a:noFill/>
                </a:ln>
                <a:solidFill>
                  <a:srgbClr val="FFFFFF"/>
                </a:solidFill>
                <a:effectLst/>
                <a:uLnTx/>
                <a:uFillTx/>
                <a:latin typeface="Meiryo UI"/>
                <a:ea typeface="Meiryo UI"/>
                <a:cs typeface="Open Sans" panose="020B0606030504020204" pitchFamily="34" charset="0"/>
                <a:sym typeface="Arial"/>
              </a:rPr>
              <a:t>入院中</a:t>
            </a:r>
            <a:endParaRPr kumimoji="1" sz="1400" b="1" i="0" u="none" strike="noStrike" kern="0" cap="none" spc="0" normalizeH="0" baseline="0" noProof="0" dirty="0">
              <a:ln>
                <a:noFill/>
              </a:ln>
              <a:solidFill>
                <a:srgbClr val="FFFFFF"/>
              </a:solidFill>
              <a:effectLst/>
              <a:uLnTx/>
              <a:uFillTx/>
              <a:latin typeface="Meiryo UI"/>
              <a:ea typeface="Meiryo UI"/>
              <a:cs typeface="Open Sans" panose="020B0606030504020204" pitchFamily="34" charset="0"/>
              <a:sym typeface="Arial"/>
            </a:endParaRPr>
          </a:p>
        </p:txBody>
      </p:sp>
      <p:sp>
        <p:nvSpPr>
          <p:cNvPr id="57" name="Google Shape;320;p66">
            <a:extLst>
              <a:ext uri="{FF2B5EF4-FFF2-40B4-BE49-F238E27FC236}">
                <a16:creationId xmlns:a16="http://schemas.microsoft.com/office/drawing/2014/main" id="{357741B9-AF07-5BA6-7CCA-F8AA2DA09C0F}"/>
              </a:ext>
            </a:extLst>
          </p:cNvPr>
          <p:cNvSpPr/>
          <p:nvPr/>
        </p:nvSpPr>
        <p:spPr>
          <a:xfrm>
            <a:off x="4683154" y="691916"/>
            <a:ext cx="3312000" cy="252000"/>
          </a:xfrm>
          <a:prstGeom prst="homePlate">
            <a:avLst>
              <a:gd name="adj" fmla="val 50000"/>
            </a:avLst>
          </a:prstGeom>
          <a:solidFill>
            <a:srgbClr val="996633"/>
          </a:solidFill>
          <a:ln>
            <a:solidFill>
              <a:srgbClr val="996633"/>
            </a:solidFill>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1200"/>
              <a:buFontTx/>
              <a:buNone/>
              <a:tabLst/>
              <a:defRPr/>
            </a:pPr>
            <a:r>
              <a:rPr kumimoji="1" lang="ja-JP" altLang="en-US" sz="1400" b="1" i="0" u="none" strike="noStrike" kern="0" cap="none" spc="0" normalizeH="0" baseline="0" noProof="0" dirty="0">
                <a:ln>
                  <a:noFill/>
                </a:ln>
                <a:solidFill>
                  <a:srgbClr val="FFFFFF"/>
                </a:solidFill>
                <a:effectLst/>
                <a:uLnTx/>
                <a:uFillTx/>
                <a:latin typeface="Meiryo UI"/>
                <a:ea typeface="Meiryo UI"/>
                <a:cs typeface="Open Sans" panose="020B0606030504020204" pitchFamily="34" charset="0"/>
                <a:sym typeface="Arial"/>
              </a:rPr>
              <a:t>退院後</a:t>
            </a:r>
            <a:endParaRPr kumimoji="1" sz="1400" b="1" i="0" u="none" strike="noStrike" kern="0" cap="none" spc="0" normalizeH="0" baseline="0" noProof="0" dirty="0">
              <a:ln>
                <a:noFill/>
              </a:ln>
              <a:solidFill>
                <a:srgbClr val="FFFFFF"/>
              </a:solidFill>
              <a:effectLst/>
              <a:uLnTx/>
              <a:uFillTx/>
              <a:latin typeface="Meiryo UI"/>
              <a:ea typeface="Meiryo UI"/>
              <a:cs typeface="Open Sans" panose="020B0606030504020204" pitchFamily="34" charset="0"/>
              <a:sym typeface="Arial"/>
            </a:endParaRPr>
          </a:p>
        </p:txBody>
      </p:sp>
      <p:sp>
        <p:nvSpPr>
          <p:cNvPr id="58" name="Google Shape;320;p66">
            <a:extLst>
              <a:ext uri="{FF2B5EF4-FFF2-40B4-BE49-F238E27FC236}">
                <a16:creationId xmlns:a16="http://schemas.microsoft.com/office/drawing/2014/main" id="{5C928CF9-91CB-9560-13FA-678632856AC2}"/>
              </a:ext>
            </a:extLst>
          </p:cNvPr>
          <p:cNvSpPr/>
          <p:nvPr/>
        </p:nvSpPr>
        <p:spPr>
          <a:xfrm>
            <a:off x="8298784" y="691916"/>
            <a:ext cx="3852002" cy="252000"/>
          </a:xfrm>
          <a:prstGeom prst="homePlate">
            <a:avLst>
              <a:gd name="adj" fmla="val 50000"/>
            </a:avLst>
          </a:prstGeom>
          <a:solidFill>
            <a:srgbClr val="996633"/>
          </a:solidFill>
          <a:ln>
            <a:solidFill>
              <a:srgbClr val="996633"/>
            </a:solidFill>
          </a:ln>
        </p:spPr>
        <p:txBody>
          <a:bodyPr spcFirstLastPara="1" wrap="square" lIns="123067" tIns="123067" rIns="123067" bIns="123067"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Pts val="1200"/>
              <a:buFontTx/>
              <a:buNone/>
              <a:tabLst/>
              <a:defRPr/>
            </a:pPr>
            <a:r>
              <a:rPr kumimoji="1" lang="ja-JP" altLang="en-US" sz="1400" b="1" i="0" u="none" strike="noStrike" kern="0" cap="none" spc="0" normalizeH="0" baseline="0" noProof="1">
                <a:ln>
                  <a:noFill/>
                </a:ln>
                <a:solidFill>
                  <a:srgbClr val="FFFFFF"/>
                </a:solidFill>
                <a:effectLst/>
                <a:uLnTx/>
                <a:uFillTx/>
                <a:latin typeface="Meiryo UI"/>
                <a:ea typeface="Meiryo UI"/>
                <a:cs typeface="Open Sans" panose="020B0606030504020204" pitchFamily="34" charset="0"/>
                <a:sym typeface="Arial"/>
              </a:rPr>
              <a:t>慢性期の管理（心血管イベント予防）</a:t>
            </a:r>
            <a:endParaRPr kumimoji="1" sz="1400" b="1" i="0" u="none" strike="noStrike" kern="0" cap="none" spc="0" normalizeH="0" baseline="0" noProof="0" dirty="0">
              <a:ln>
                <a:noFill/>
              </a:ln>
              <a:solidFill>
                <a:srgbClr val="FFFFFF"/>
              </a:solidFill>
              <a:effectLst/>
              <a:uLnTx/>
              <a:uFillTx/>
              <a:latin typeface="Meiryo UI"/>
              <a:ea typeface="Meiryo UI"/>
              <a:cs typeface="Open Sans" panose="020B0606030504020204" pitchFamily="34" charset="0"/>
              <a:sym typeface="Arial"/>
            </a:endParaRPr>
          </a:p>
        </p:txBody>
      </p:sp>
      <p:sp>
        <p:nvSpPr>
          <p:cNvPr id="7" name="テキスト ボックス 6">
            <a:extLst>
              <a:ext uri="{FF2B5EF4-FFF2-40B4-BE49-F238E27FC236}">
                <a16:creationId xmlns:a16="http://schemas.microsoft.com/office/drawing/2014/main" id="{761E0655-C240-DB0B-C2A4-8E20BC2CC77C}"/>
              </a:ext>
            </a:extLst>
          </p:cNvPr>
          <p:cNvSpPr txBox="1"/>
          <p:nvPr/>
        </p:nvSpPr>
        <p:spPr>
          <a:xfrm>
            <a:off x="82550" y="6483309"/>
            <a:ext cx="11952000" cy="276999"/>
          </a:xfrm>
          <a:prstGeom prst="rect">
            <a:avLst/>
          </a:prstGeom>
          <a:solidFill>
            <a:schemeClr val="bg1"/>
          </a:solidFill>
        </p:spPr>
        <p:txBody>
          <a:bodyPr wrap="square">
            <a:spAutoFit/>
          </a:bodyPr>
          <a:lstStyle/>
          <a:p>
            <a:r>
              <a:rPr kumimoji="1" lang="ja-JP" altLang="en-US" sz="1200" b="1" i="0" u="none" strike="noStrike" kern="1200" cap="none" spc="0" normalizeH="0" baseline="0" noProof="0" dirty="0">
                <a:ln>
                  <a:noFill/>
                </a:ln>
                <a:solidFill>
                  <a:srgbClr val="000000"/>
                </a:solidFill>
                <a:effectLst/>
                <a:uLnTx/>
                <a:uFillTx/>
                <a:latin typeface="Meiryo UI"/>
                <a:ea typeface="Meiryo UI"/>
                <a:cs typeface="+mn-cs"/>
              </a:rPr>
              <a:t> 備考欄</a:t>
            </a:r>
            <a:endParaRPr lang="ja-JP" altLang="en-US" sz="1200" dirty="0"/>
          </a:p>
        </p:txBody>
      </p:sp>
    </p:spTree>
    <p:extLst>
      <p:ext uri="{BB962C8B-B14F-4D97-AF65-F5344CB8AC3E}">
        <p14:creationId xmlns:p14="http://schemas.microsoft.com/office/powerpoint/2010/main" val="4248449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AF9FE90D-74DE-2E74-9C3D-985FEBF0F143}"/>
              </a:ext>
            </a:extLst>
          </p:cNvPr>
          <p:cNvSpPr/>
          <p:nvPr/>
        </p:nvSpPr>
        <p:spPr>
          <a:xfrm>
            <a:off x="7302500" y="6076950"/>
            <a:ext cx="4445000" cy="55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Meiryo UI"/>
              <a:cs typeface="+mn-cs"/>
            </a:endParaRPr>
          </a:p>
        </p:txBody>
      </p:sp>
      <p:graphicFrame>
        <p:nvGraphicFramePr>
          <p:cNvPr id="6" name="表 5">
            <a:extLst>
              <a:ext uri="{FF2B5EF4-FFF2-40B4-BE49-F238E27FC236}">
                <a16:creationId xmlns:a16="http://schemas.microsoft.com/office/drawing/2014/main" id="{8F967915-2108-F9C2-67EA-459B88311E05}"/>
              </a:ext>
            </a:extLst>
          </p:cNvPr>
          <p:cNvGraphicFramePr>
            <a:graphicFrameLocks noGrp="1"/>
          </p:cNvGraphicFramePr>
          <p:nvPr/>
        </p:nvGraphicFramePr>
        <p:xfrm>
          <a:off x="32384" y="1397327"/>
          <a:ext cx="12132000" cy="5436000"/>
        </p:xfrm>
        <a:graphic>
          <a:graphicData uri="http://schemas.openxmlformats.org/drawingml/2006/table">
            <a:tbl>
              <a:tblPr/>
              <a:tblGrid>
                <a:gridCol w="936000">
                  <a:extLst>
                    <a:ext uri="{9D8B030D-6E8A-4147-A177-3AD203B41FA5}">
                      <a16:colId xmlns:a16="http://schemas.microsoft.com/office/drawing/2014/main" val="4257373186"/>
                    </a:ext>
                  </a:extLst>
                </a:gridCol>
                <a:gridCol w="1692000">
                  <a:extLst>
                    <a:ext uri="{9D8B030D-6E8A-4147-A177-3AD203B41FA5}">
                      <a16:colId xmlns:a16="http://schemas.microsoft.com/office/drawing/2014/main" val="1595551909"/>
                    </a:ext>
                  </a:extLst>
                </a:gridCol>
                <a:gridCol w="1512000">
                  <a:extLst>
                    <a:ext uri="{9D8B030D-6E8A-4147-A177-3AD203B41FA5}">
                      <a16:colId xmlns:a16="http://schemas.microsoft.com/office/drawing/2014/main" val="2558834393"/>
                    </a:ext>
                  </a:extLst>
                </a:gridCol>
                <a:gridCol w="1332000">
                  <a:extLst>
                    <a:ext uri="{9D8B030D-6E8A-4147-A177-3AD203B41FA5}">
                      <a16:colId xmlns:a16="http://schemas.microsoft.com/office/drawing/2014/main" val="1383374868"/>
                    </a:ext>
                  </a:extLst>
                </a:gridCol>
                <a:gridCol w="1332000">
                  <a:extLst>
                    <a:ext uri="{9D8B030D-6E8A-4147-A177-3AD203B41FA5}">
                      <a16:colId xmlns:a16="http://schemas.microsoft.com/office/drawing/2014/main" val="292540138"/>
                    </a:ext>
                  </a:extLst>
                </a:gridCol>
                <a:gridCol w="1332000">
                  <a:extLst>
                    <a:ext uri="{9D8B030D-6E8A-4147-A177-3AD203B41FA5}">
                      <a16:colId xmlns:a16="http://schemas.microsoft.com/office/drawing/2014/main" val="2936358100"/>
                    </a:ext>
                  </a:extLst>
                </a:gridCol>
                <a:gridCol w="1332000">
                  <a:extLst>
                    <a:ext uri="{9D8B030D-6E8A-4147-A177-3AD203B41FA5}">
                      <a16:colId xmlns:a16="http://schemas.microsoft.com/office/drawing/2014/main" val="577902413"/>
                    </a:ext>
                  </a:extLst>
                </a:gridCol>
                <a:gridCol w="1332000">
                  <a:extLst>
                    <a:ext uri="{9D8B030D-6E8A-4147-A177-3AD203B41FA5}">
                      <a16:colId xmlns:a16="http://schemas.microsoft.com/office/drawing/2014/main" val="987642391"/>
                    </a:ext>
                  </a:extLst>
                </a:gridCol>
                <a:gridCol w="1332000">
                  <a:extLst>
                    <a:ext uri="{9D8B030D-6E8A-4147-A177-3AD203B41FA5}">
                      <a16:colId xmlns:a16="http://schemas.microsoft.com/office/drawing/2014/main" val="3840299308"/>
                    </a:ext>
                  </a:extLst>
                </a:gridCol>
              </a:tblGrid>
              <a:tr h="252000">
                <a:tc gridSpan="2">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退院時</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退院後</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ヶ月</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退院後</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3</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ヶ月</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退院後</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6</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ヶ月</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退院後</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9</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ヶ月</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退院後</a:t>
                      </a:r>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12</a:t>
                      </a: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ヶ月</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 退院後（　　　）年目</a:t>
                      </a:r>
                      <a:endParaRPr kumimoji="1" lang="ja-JP" altLang="en-US" sz="2400" b="1" dirty="0"/>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403880079"/>
                  </a:ext>
                </a:extLst>
              </a:tr>
              <a:tr h="25200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診察日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年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03553597"/>
                  </a:ext>
                </a:extLst>
              </a:tr>
              <a:tr h="46800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記載施設</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br>
                        <a:rPr lang="ja-JP" altLang="en-US" sz="12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□かかりつけ医</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br>
                        <a:rPr lang="ja-JP" altLang="en-US" sz="12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□かかりつけ医</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br>
                        <a:rPr lang="ja-JP" altLang="en-US" sz="12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□かかりつけ医</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br>
                        <a:rPr lang="ja-JP" altLang="en-US" sz="12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□かかりつけ医</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br>
                        <a:rPr lang="ja-JP" altLang="en-US" sz="12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□かかりつけ医</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br>
                        <a:rPr lang="ja-JP" altLang="en-US" sz="12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□かかりつけ医</a:t>
                      </a:r>
                      <a:endParaRPr kumimoji="1" lang="ja-JP" altLang="en-US" sz="1200" dirty="0">
                        <a:solidFill>
                          <a:schemeClr val="tx1"/>
                        </a:solidFill>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125765763"/>
                  </a:ext>
                </a:extLst>
              </a:tr>
              <a:tr h="36000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症状</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胸痛・息切れなど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治療</a:t>
                      </a: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前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endParaRPr kumimoji="1" lang="ja-JP" altLang="en-US" sz="2800" dirty="0">
                        <a:solidFill>
                          <a:schemeClr val="tx1"/>
                        </a:solidFill>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240816056"/>
                  </a:ext>
                </a:extLst>
              </a:tr>
              <a:tr h="270000">
                <a:tc rowSpan="2">
                  <a:txBody>
                    <a:bodyPr/>
                    <a:lstStyle/>
                    <a:p>
                      <a:pPr algn="l" fontAlgn="ctr"/>
                      <a:r>
                        <a:rPr lang="en-US" sz="1200" b="0" i="0" u="none" strike="noStrike" dirty="0">
                          <a:solidFill>
                            <a:schemeClr val="tx1"/>
                          </a:solidFill>
                          <a:effectLst/>
                          <a:latin typeface="Meiryo UI" panose="020B0604030504040204" pitchFamily="50" charset="-128"/>
                          <a:ea typeface="Meiryo UI" panose="020B0604030504040204" pitchFamily="50" charset="-128"/>
                        </a:rPr>
                        <a:t> LDL-C</a:t>
                      </a:r>
                    </a:p>
                    <a:p>
                      <a:pPr algn="l" fontAlgn="ctr"/>
                      <a:r>
                        <a:rPr lang="en-US" sz="1200" b="0" i="0" u="none" strike="noStrike" dirty="0">
                          <a:solidFill>
                            <a:schemeClr val="tx1"/>
                          </a:solidFill>
                          <a:effectLst/>
                          <a:latin typeface="Meiryo UI" panose="020B0604030504040204" pitchFamily="50" charset="-128"/>
                          <a:ea typeface="Meiryo UI" panose="020B0604030504040204" pitchFamily="50" charset="-128"/>
                        </a:rPr>
                        <a:t>  □FH</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治療前　 </a:t>
                      </a: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a:t>
                      </a:r>
                      <a:r>
                        <a:rPr lang="en-US" altLang="zh-TW" sz="800" b="0" i="0" u="none" strike="noStrike" dirty="0">
                          <a:solidFill>
                            <a:schemeClr val="tx1"/>
                          </a:solidFill>
                          <a:effectLst/>
                          <a:latin typeface="Meiryo UI" panose="020B0604030504040204" pitchFamily="50" charset="-128"/>
                          <a:ea typeface="Meiryo UI" panose="020B0604030504040204" pitchFamily="50" charset="-128"/>
                        </a:rPr>
                        <a:t>/dL</a:t>
                      </a:r>
                      <a:endParaRPr lang="en-US" altLang="zh-TW"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 退院時</a:t>
                      </a: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a:t>
                      </a:r>
                      <a:r>
                        <a:rPr lang="en-US" altLang="zh-TW" sz="900" b="0" i="0" u="none" strike="noStrike" dirty="0">
                          <a:solidFill>
                            <a:schemeClr val="tx1"/>
                          </a:solidFill>
                          <a:effectLst/>
                          <a:latin typeface="Meiryo UI" panose="020B0604030504040204" pitchFamily="50" charset="-128"/>
                          <a:ea typeface="Meiryo UI" panose="020B0604030504040204" pitchFamily="50" charset="-128"/>
                        </a:rPr>
                        <a:t>/dL</a:t>
                      </a:r>
                      <a:endParaRPr lang="en-US" altLang="zh-TW"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zh-TW" sz="900" b="0" i="0" u="none" strike="noStrike" dirty="0">
                          <a:solidFill>
                            <a:schemeClr val="tx1"/>
                          </a:solidFill>
                          <a:effectLst/>
                          <a:latin typeface="Meiryo UI" panose="020B0604030504040204" pitchFamily="50" charset="-128"/>
                          <a:ea typeface="Meiryo UI" panose="020B0604030504040204" pitchFamily="50" charset="-128"/>
                        </a:rPr>
                        <a:t>/dL</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/dL</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/dL</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/dL</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/dL</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/dL</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371881060"/>
                  </a:ext>
                </a:extLst>
              </a:tr>
              <a:tr h="270000">
                <a:tc vMerge="1">
                  <a:txBody>
                    <a:bodyPr/>
                    <a:lstStyle/>
                    <a:p>
                      <a:endParaRPr kumimoji="1" lang="ja-JP" altLang="en-US"/>
                    </a:p>
                  </a:txBody>
                  <a:tcPr/>
                </a:tc>
                <a:tc>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管理目標（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a:t>
                      </a:r>
                      <a:r>
                        <a:rPr lang="en-US" altLang="zh-TW" sz="800" b="0" i="0" u="none" strike="noStrike" dirty="0">
                          <a:solidFill>
                            <a:schemeClr val="tx1"/>
                          </a:solidFill>
                          <a:effectLst/>
                          <a:latin typeface="Meiryo UI" panose="020B0604030504040204" pitchFamily="50" charset="-128"/>
                          <a:ea typeface="Meiryo UI" panose="020B0604030504040204" pitchFamily="50" charset="-128"/>
                        </a:rPr>
                        <a:t>/dL</a:t>
                      </a:r>
                      <a:endParaRPr lang="en-US" altLang="zh-TW" sz="105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213851942"/>
                  </a:ext>
                </a:extLst>
              </a:tr>
              <a:tr h="270000">
                <a:tc rowSpan="2">
                  <a:txBody>
                    <a:bodyPr/>
                    <a:lstStyle/>
                    <a:p>
                      <a:pPr algn="l" fontAlgn="ctr"/>
                      <a:r>
                        <a:rPr lang="en-US" sz="1200" b="0" i="0" u="none" strike="noStrike" dirty="0">
                          <a:solidFill>
                            <a:schemeClr val="tx1"/>
                          </a:solidFill>
                          <a:effectLst/>
                          <a:latin typeface="Meiryo UI" panose="020B0604030504040204" pitchFamily="50" charset="-128"/>
                          <a:ea typeface="Meiryo UI" panose="020B0604030504040204" pitchFamily="50" charset="-128"/>
                        </a:rPr>
                        <a:t> HbA1c</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治療前　 </a:t>
                      </a: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a:t>
                      </a:r>
                      <a:endParaRPr lang="en-US" altLang="zh-TW"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algn="l" fontAlgn="ct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 退院時</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zh-TW" altLang="en-US" sz="900" b="0" i="0" u="none" strike="noStrike" dirty="0">
                          <a:solidFill>
                            <a:schemeClr val="tx1"/>
                          </a:solidFill>
                          <a:effectLst/>
                          <a:latin typeface="Meiryo UI" panose="020B0604030504040204" pitchFamily="50" charset="-128"/>
                          <a:ea typeface="Meiryo UI" panose="020B0604030504040204" pitchFamily="50" charset="-128"/>
                        </a:rPr>
                        <a:t>％</a:t>
                      </a:r>
                      <a:endParaRPr lang="zh-TW"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716678456"/>
                  </a:ext>
                </a:extLst>
              </a:tr>
              <a:tr h="270000">
                <a:tc vMerge="1">
                  <a:txBody>
                    <a:bodyPr/>
                    <a:lstStyle/>
                    <a:p>
                      <a:endParaRPr kumimoji="1" lang="ja-JP" altLang="en-US"/>
                    </a:p>
                  </a:txBody>
                  <a:tcPr/>
                </a:tc>
                <a:tc>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管理目標（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a:t>
                      </a:r>
                      <a:endParaRPr lang="en-US" altLang="zh-TW" sz="105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49913996"/>
                  </a:ext>
                </a:extLst>
              </a:tr>
              <a:tr h="270000">
                <a:tc rowSpan="2">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血圧</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□家庭血圧</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治療前　 </a:t>
                      </a: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Hg</a:t>
                      </a:r>
                      <a:endParaRPr lang="en-US" altLang="zh-TW"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algn="l" fontAlgn="ct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 退院時</a:t>
                      </a: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a:t>
                      </a:r>
                      <a:r>
                        <a:rPr lang="en-US" altLang="zh-TW" sz="900" b="0" i="0" u="none" strike="noStrike" dirty="0">
                          <a:solidFill>
                            <a:schemeClr val="tx1"/>
                          </a:solidFill>
                          <a:effectLst/>
                          <a:latin typeface="Meiryo UI" panose="020B0604030504040204" pitchFamily="50" charset="-128"/>
                          <a:ea typeface="Meiryo UI" panose="020B0604030504040204" pitchFamily="50" charset="-128"/>
                        </a:rPr>
                        <a:t>Hg</a:t>
                      </a:r>
                      <a:endParaRPr lang="en-US" altLang="zh-TW"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sz="900" b="0" i="0" u="none" strike="noStrike" dirty="0">
                          <a:solidFill>
                            <a:schemeClr val="tx1"/>
                          </a:solidFill>
                          <a:effectLst/>
                          <a:latin typeface="Meiryo UI" panose="020B0604030504040204" pitchFamily="50" charset="-128"/>
                          <a:ea typeface="Meiryo UI" panose="020B0604030504040204" pitchFamily="50" charset="-128"/>
                        </a:rPr>
                        <a:t>㎜Hg</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㎜Hg</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㎜Hg</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㎜Hg</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sz="900" b="0" i="0" u="none" strike="noStrike" dirty="0">
                          <a:solidFill>
                            <a:schemeClr val="tx1"/>
                          </a:solidFill>
                          <a:effectLst/>
                          <a:latin typeface="Meiryo UI" panose="020B0604030504040204" pitchFamily="50" charset="-128"/>
                          <a:ea typeface="Meiryo UI" panose="020B0604030504040204" pitchFamily="50" charset="-128"/>
                        </a:rPr>
                        <a:t>　㎜Hg</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sz="900" b="0" i="0" u="none" strike="noStrike" dirty="0">
                          <a:solidFill>
                            <a:schemeClr val="tx1"/>
                          </a:solidFill>
                          <a:effectLst/>
                          <a:latin typeface="Meiryo UI" panose="020B0604030504040204" pitchFamily="50" charset="-128"/>
                          <a:ea typeface="Meiryo UI" panose="020B0604030504040204" pitchFamily="50" charset="-128"/>
                        </a:rPr>
                        <a:t>㎜Hg</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958775243"/>
                  </a:ext>
                </a:extLst>
              </a:tr>
              <a:tr h="270000">
                <a:tc vMerge="1">
                  <a:txBody>
                    <a:bodyPr/>
                    <a:lstStyle/>
                    <a:p>
                      <a:endParaRPr kumimoji="1" lang="ja-JP" altLang="en-US"/>
                    </a:p>
                  </a:txBody>
                  <a:tcPr/>
                </a:tc>
                <a:tc>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管理目標（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㎜Hg</a:t>
                      </a:r>
                      <a:endParaRPr lang="en-US" altLang="zh-TW" sz="105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971543991"/>
                  </a:ext>
                </a:extLst>
              </a:tr>
              <a:tr h="468000">
                <a:tc rowSpan="2">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腎機能</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クレアチニン</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/eGFR</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/dL</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mL/min/1.73</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ｍ</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²</a:t>
                      </a:r>
                      <a:endParaRPr lang="en-US" altLang="ja-JP" sz="800" b="0" i="0" u="none" strike="noStrike" dirty="0">
                        <a:solidFill>
                          <a:schemeClr val="tx1"/>
                        </a:solidFill>
                        <a:effectLst/>
                        <a:highlight>
                          <a:srgbClr val="FFFF00"/>
                        </a:highligh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417567167"/>
                  </a:ext>
                </a:extLst>
              </a:tr>
              <a:tr h="468000">
                <a:tc vMerge="1">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腎機能</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尿蛋白　定量　</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g/day</a:t>
                      </a:r>
                    </a:p>
                    <a:p>
                      <a:pPr marL="0" marR="0" lvl="0" indent="0" algn="l" defTabSz="121914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又は定性</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960728974"/>
                  </a:ext>
                </a:extLst>
              </a:tr>
              <a:tr h="36000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喫煙</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 入院前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endParaRPr kumimoji="1" lang="ja-JP" altLang="en-US" sz="2800" dirty="0">
                        <a:solidFill>
                          <a:schemeClr val="tx1"/>
                        </a:solidFill>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977245410"/>
                  </a:ext>
                </a:extLst>
              </a:tr>
              <a:tr h="360000">
                <a:tc>
                  <a:txBody>
                    <a:bodyPr/>
                    <a:lstStyle/>
                    <a:p>
                      <a:pPr algn="l"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心房細動</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 入院前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470149102"/>
                  </a:ext>
                </a:extLst>
              </a:tr>
              <a:tr h="46800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抗血小板</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抗凝固薬</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□内服中</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gridSpan="6">
                  <a:txBody>
                    <a:bodyPr/>
                    <a:lstStyle/>
                    <a:p>
                      <a:pPr algn="l" rtl="0"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）年（　　　　）月より、</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（薬剤名：　　　　　　　　　　　）の  □減量　 □中止 　□変更（薬剤名：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51868355"/>
                  </a:ext>
                </a:extLst>
              </a:tr>
              <a:tr h="36000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備考欄</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gridSpan="7">
                  <a:txBody>
                    <a:bodyPr/>
                    <a:lstStyle/>
                    <a:p>
                      <a:pPr algn="l" fontAlgn="ct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pPr algn="l" fontAlgn="ct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21969028"/>
                  </a:ext>
                </a:extLst>
              </a:tr>
            </a:tbl>
          </a:graphicData>
        </a:graphic>
      </p:graphicFrame>
      <p:sp>
        <p:nvSpPr>
          <p:cNvPr id="3" name="テキスト ボックス 2">
            <a:extLst>
              <a:ext uri="{FF2B5EF4-FFF2-40B4-BE49-F238E27FC236}">
                <a16:creationId xmlns:a16="http://schemas.microsoft.com/office/drawing/2014/main" id="{A745C482-839D-BF9E-B91F-F77CE5F9A97B}"/>
              </a:ext>
            </a:extLst>
          </p:cNvPr>
          <p:cNvSpPr txBox="1"/>
          <p:nvPr/>
        </p:nvSpPr>
        <p:spPr>
          <a:xfrm>
            <a:off x="7045518" y="161825"/>
            <a:ext cx="5093317" cy="1169551"/>
          </a:xfrm>
          <a:prstGeom prst="rect">
            <a:avLst/>
          </a:prstGeom>
          <a:noFill/>
        </p:spPr>
        <p:txBody>
          <a:bodyPr wrap="square" rtlCol="0">
            <a:spAutoFit/>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管理目標</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LDL-C：70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/dL</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未満</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HbA1c：7.0%</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未満</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（年齢なども考慮して判断</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血圧：</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130/80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Hg</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未満（</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75</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歳未満）</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140/90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Hg</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未満（</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75</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歳以上）</a:t>
            </a:r>
            <a:endParaRPr kumimoji="0" lang="ja-JP" altLang="ja-JP" sz="1000" b="0" i="0" u="none" strike="noStrike" kern="1200" cap="none" spc="0" normalizeH="0" baseline="0" noProof="0" dirty="0">
              <a:ln>
                <a:noFill/>
              </a:ln>
              <a:solidFill>
                <a:prstClr val="black"/>
              </a:solidFill>
              <a:effectLst/>
              <a:uLnTx/>
              <a:uFillTx/>
              <a:latin typeface="Arial" panose="020B0604020202020204" pitchFamily="34" charset="0"/>
              <a:ea typeface="Meiryo UI"/>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治療方針</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ストロングスタチンを最大</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耐用量</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で継続する</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LDL-C 70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/dL</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以上の場合は、下記に従い脂質低下療法を強化する</a:t>
            </a:r>
            <a:endParaRPr kumimoji="0" lang="ja-JP" altLang="ja-JP" sz="1000" b="0" i="0" u="none" strike="noStrike" kern="1200" cap="none" spc="0" normalizeH="0" baseline="0" noProof="0" dirty="0">
              <a:ln>
                <a:noFill/>
              </a:ln>
              <a:solidFill>
                <a:prstClr val="black"/>
              </a:solidFill>
              <a:effectLst/>
              <a:uLnTx/>
              <a:uFillTx/>
              <a:latin typeface="Arial" panose="020B0604020202020204" pitchFamily="34" charset="0"/>
              <a:ea typeface="Meiryo UI"/>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①エゼチミブ追加（</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または配合剤）②スタチン</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FH</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用量へ増量（適宜判断）</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③</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PCSK9</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阻害薬の導入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投薬内容の変更や有害事象などの連絡事項があれば、備考欄へ記載</a:t>
            </a:r>
            <a:endParaRPr kumimoji="0" lang="ja-JP" altLang="ja-JP" sz="1000" b="0" i="0" u="none" strike="noStrike" kern="1200" cap="none" spc="0" normalizeH="0" baseline="0" noProof="0" dirty="0">
              <a:ln>
                <a:noFill/>
              </a:ln>
              <a:solidFill>
                <a:prstClr val="black"/>
              </a:solidFill>
              <a:effectLst/>
              <a:uLnTx/>
              <a:uFillTx/>
              <a:latin typeface="Arial" panose="020B0604020202020204" pitchFamily="34" charset="0"/>
              <a:ea typeface="Meiryo UI"/>
              <a:cs typeface="+mn-cs"/>
            </a:endParaRPr>
          </a:p>
        </p:txBody>
      </p:sp>
      <p:sp>
        <p:nvSpPr>
          <p:cNvPr id="7" name="テキスト ボックス 6">
            <a:extLst>
              <a:ext uri="{FF2B5EF4-FFF2-40B4-BE49-F238E27FC236}">
                <a16:creationId xmlns:a16="http://schemas.microsoft.com/office/drawing/2014/main" id="{AE6381BF-6163-99CF-4D9B-E28B55F6F9FB}"/>
              </a:ext>
            </a:extLst>
          </p:cNvPr>
          <p:cNvSpPr txBox="1"/>
          <p:nvPr/>
        </p:nvSpPr>
        <p:spPr>
          <a:xfrm>
            <a:off x="0" y="158455"/>
            <a:ext cx="3669787"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群馬県</a:t>
            </a:r>
            <a:r>
              <a:rPr kumimoji="0" lang="en-US" altLang="ja-JP"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ACS-CCS</a:t>
            </a:r>
            <a:r>
              <a:rPr kumimoji="0"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地域医療連携パス</a:t>
            </a:r>
            <a:r>
              <a:rPr kumimoji="0"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a:t>
            </a:r>
            <a:endParaRPr kumimoji="0" lang="ja-JP" altLang="en-US" sz="1600" b="1" i="0" u="none" strike="sng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9" name="表 8">
            <a:extLst>
              <a:ext uri="{FF2B5EF4-FFF2-40B4-BE49-F238E27FC236}">
                <a16:creationId xmlns:a16="http://schemas.microsoft.com/office/drawing/2014/main" id="{C4AA21BC-D08A-6D65-C9E5-A6691F002A0E}"/>
              </a:ext>
            </a:extLst>
          </p:cNvPr>
          <p:cNvGraphicFramePr>
            <a:graphicFrameLocks noGrp="1"/>
          </p:cNvGraphicFramePr>
          <p:nvPr/>
        </p:nvGraphicFramePr>
        <p:xfrm>
          <a:off x="32384" y="480666"/>
          <a:ext cx="6788780" cy="791999"/>
        </p:xfrm>
        <a:graphic>
          <a:graphicData uri="http://schemas.openxmlformats.org/drawingml/2006/table">
            <a:tbl>
              <a:tblPr/>
              <a:tblGrid>
                <a:gridCol w="2182920">
                  <a:extLst>
                    <a:ext uri="{9D8B030D-6E8A-4147-A177-3AD203B41FA5}">
                      <a16:colId xmlns:a16="http://schemas.microsoft.com/office/drawing/2014/main" val="604971836"/>
                    </a:ext>
                  </a:extLst>
                </a:gridCol>
                <a:gridCol w="2302930">
                  <a:extLst>
                    <a:ext uri="{9D8B030D-6E8A-4147-A177-3AD203B41FA5}">
                      <a16:colId xmlns:a16="http://schemas.microsoft.com/office/drawing/2014/main" val="64375107"/>
                    </a:ext>
                  </a:extLst>
                </a:gridCol>
                <a:gridCol w="2302930">
                  <a:extLst>
                    <a:ext uri="{9D8B030D-6E8A-4147-A177-3AD203B41FA5}">
                      <a16:colId xmlns:a16="http://schemas.microsoft.com/office/drawing/2014/main" val="2368757482"/>
                    </a:ext>
                  </a:extLst>
                </a:gridCol>
              </a:tblGrid>
              <a:tr h="291847">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氏名</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endParaRPr lang="zh-TW"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診断時の病名：</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急性期病院：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sz="1100" b="0" i="0" u="none" strike="noStrike" dirty="0">
                          <a:solidFill>
                            <a:srgbClr val="000000"/>
                          </a:solidFill>
                          <a:effectLst/>
                          <a:latin typeface="Meiryo UI" panose="020B0604030504040204" pitchFamily="50" charset="-128"/>
                          <a:ea typeface="Meiryo UI" panose="020B0604030504040204" pitchFamily="50" charset="-128"/>
                        </a:rPr>
                        <a:t> ID</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825612108"/>
                  </a:ext>
                </a:extLst>
              </a:tr>
              <a:tr h="250076">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生年月日：　　　　　　</a:t>
                      </a:r>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vMerge="1">
                  <a:txBody>
                    <a:bodyPr/>
                    <a:lstStyle/>
                    <a:p>
                      <a:endParaRPr kumimoji="1" lang="ja-JP" altLang="en-US"/>
                    </a:p>
                  </a:txBody>
                  <a:tcPr>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tcPr>
                </a:tc>
                <a:tc vMerge="1">
                  <a:txBody>
                    <a:bodyPr/>
                    <a:lstStyle/>
                    <a:p>
                      <a:endParaRPr kumimoji="1" lang="ja-JP" altLang="en-US"/>
                    </a:p>
                  </a:txBody>
                  <a:tcPr>
                    <a:lnT w="12700" cap="flat" cmpd="sng" algn="ctr">
                      <a:solidFill>
                        <a:schemeClr val="bg1">
                          <a:lumMod val="50000"/>
                        </a:schemeClr>
                      </a:solidFill>
                      <a:prstDash val="solid"/>
                      <a:round/>
                      <a:headEnd type="none" w="med" len="med"/>
                      <a:tailEnd type="none" w="med" len="med"/>
                    </a:lnT>
                  </a:tcPr>
                </a:tc>
                <a:extLst>
                  <a:ext uri="{0D108BD9-81ED-4DB2-BD59-A6C34878D82A}">
                    <a16:rowId xmlns:a16="http://schemas.microsoft.com/office/drawing/2014/main" val="2564047607"/>
                  </a:ext>
                </a:extLst>
              </a:tr>
              <a:tr h="250076">
                <a:tc>
                  <a:txBody>
                    <a:bodyPr/>
                    <a:lstStyle/>
                    <a:p>
                      <a:pPr algn="l" fontAlgn="ct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 発症時年齢</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歳</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その他の病名：</a:t>
                      </a:r>
                      <a:endParaRPr kumimoji="1" lang="ja-JP" altLang="en-US" dirty="0"/>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かかりつけ医：　</a:t>
                      </a:r>
                      <a:endParaRPr kumimoji="1" lang="ja-JP" altLang="en-US" dirty="0"/>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616648318"/>
                  </a:ext>
                </a:extLst>
              </a:tr>
            </a:tbl>
          </a:graphicData>
        </a:graphic>
      </p:graphicFrame>
    </p:spTree>
    <p:extLst>
      <p:ext uri="{BB962C8B-B14F-4D97-AF65-F5344CB8AC3E}">
        <p14:creationId xmlns:p14="http://schemas.microsoft.com/office/powerpoint/2010/main" val="562748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AF9FE90D-74DE-2E74-9C3D-985FEBF0F143}"/>
              </a:ext>
            </a:extLst>
          </p:cNvPr>
          <p:cNvSpPr/>
          <p:nvPr/>
        </p:nvSpPr>
        <p:spPr>
          <a:xfrm>
            <a:off x="7302500" y="6076950"/>
            <a:ext cx="4445000" cy="55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Meiryo UI"/>
              <a:cs typeface="+mn-cs"/>
            </a:endParaRPr>
          </a:p>
        </p:txBody>
      </p:sp>
      <p:graphicFrame>
        <p:nvGraphicFramePr>
          <p:cNvPr id="6" name="表 5">
            <a:extLst>
              <a:ext uri="{FF2B5EF4-FFF2-40B4-BE49-F238E27FC236}">
                <a16:creationId xmlns:a16="http://schemas.microsoft.com/office/drawing/2014/main" id="{8F967915-2108-F9C2-67EA-459B88311E05}"/>
              </a:ext>
            </a:extLst>
          </p:cNvPr>
          <p:cNvGraphicFramePr>
            <a:graphicFrameLocks noGrp="1"/>
          </p:cNvGraphicFramePr>
          <p:nvPr/>
        </p:nvGraphicFramePr>
        <p:xfrm>
          <a:off x="32384" y="1397327"/>
          <a:ext cx="12132000" cy="5436000"/>
        </p:xfrm>
        <a:graphic>
          <a:graphicData uri="http://schemas.openxmlformats.org/drawingml/2006/table">
            <a:tbl>
              <a:tblPr/>
              <a:tblGrid>
                <a:gridCol w="936000">
                  <a:extLst>
                    <a:ext uri="{9D8B030D-6E8A-4147-A177-3AD203B41FA5}">
                      <a16:colId xmlns:a16="http://schemas.microsoft.com/office/drawing/2014/main" val="4257373186"/>
                    </a:ext>
                  </a:extLst>
                </a:gridCol>
                <a:gridCol w="1692000">
                  <a:extLst>
                    <a:ext uri="{9D8B030D-6E8A-4147-A177-3AD203B41FA5}">
                      <a16:colId xmlns:a16="http://schemas.microsoft.com/office/drawing/2014/main" val="1595551909"/>
                    </a:ext>
                  </a:extLst>
                </a:gridCol>
                <a:gridCol w="1512000">
                  <a:extLst>
                    <a:ext uri="{9D8B030D-6E8A-4147-A177-3AD203B41FA5}">
                      <a16:colId xmlns:a16="http://schemas.microsoft.com/office/drawing/2014/main" val="2558834393"/>
                    </a:ext>
                  </a:extLst>
                </a:gridCol>
                <a:gridCol w="1332000">
                  <a:extLst>
                    <a:ext uri="{9D8B030D-6E8A-4147-A177-3AD203B41FA5}">
                      <a16:colId xmlns:a16="http://schemas.microsoft.com/office/drawing/2014/main" val="1383374868"/>
                    </a:ext>
                  </a:extLst>
                </a:gridCol>
                <a:gridCol w="1332000">
                  <a:extLst>
                    <a:ext uri="{9D8B030D-6E8A-4147-A177-3AD203B41FA5}">
                      <a16:colId xmlns:a16="http://schemas.microsoft.com/office/drawing/2014/main" val="292540138"/>
                    </a:ext>
                  </a:extLst>
                </a:gridCol>
                <a:gridCol w="1332000">
                  <a:extLst>
                    <a:ext uri="{9D8B030D-6E8A-4147-A177-3AD203B41FA5}">
                      <a16:colId xmlns:a16="http://schemas.microsoft.com/office/drawing/2014/main" val="2936358100"/>
                    </a:ext>
                  </a:extLst>
                </a:gridCol>
                <a:gridCol w="1332000">
                  <a:extLst>
                    <a:ext uri="{9D8B030D-6E8A-4147-A177-3AD203B41FA5}">
                      <a16:colId xmlns:a16="http://schemas.microsoft.com/office/drawing/2014/main" val="577902413"/>
                    </a:ext>
                  </a:extLst>
                </a:gridCol>
                <a:gridCol w="1332000">
                  <a:extLst>
                    <a:ext uri="{9D8B030D-6E8A-4147-A177-3AD203B41FA5}">
                      <a16:colId xmlns:a16="http://schemas.microsoft.com/office/drawing/2014/main" val="987642391"/>
                    </a:ext>
                  </a:extLst>
                </a:gridCol>
                <a:gridCol w="1332000">
                  <a:extLst>
                    <a:ext uri="{9D8B030D-6E8A-4147-A177-3AD203B41FA5}">
                      <a16:colId xmlns:a16="http://schemas.microsoft.com/office/drawing/2014/main" val="3840299308"/>
                    </a:ext>
                  </a:extLst>
                </a:gridCol>
              </a:tblGrid>
              <a:tr h="252000">
                <a:tc gridSpan="2">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ctr"/>
                      <a:r>
                        <a:rPr lang="ja-JP" altLang="en-US" sz="1100" b="1" i="0" u="none" strike="noStrike" dirty="0">
                          <a:solidFill>
                            <a:schemeClr val="bg1">
                              <a:lumMod val="85000"/>
                            </a:schemeClr>
                          </a:solidFill>
                          <a:effectLst/>
                          <a:latin typeface="Meiryo UI" panose="020B0604030504040204" pitchFamily="50" charset="-128"/>
                          <a:ea typeface="Meiryo UI" panose="020B0604030504040204" pitchFamily="50" charset="-128"/>
                        </a:rPr>
                        <a:t> 退院時</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chemeClr val="bg1">
                              <a:lumMod val="85000"/>
                            </a:schemeClr>
                          </a:solidFill>
                          <a:effectLst/>
                          <a:latin typeface="Meiryo UI" panose="020B0604030504040204" pitchFamily="50" charset="-128"/>
                          <a:ea typeface="Meiryo UI" panose="020B0604030504040204" pitchFamily="50" charset="-128"/>
                        </a:rPr>
                        <a:t> 退院後</a:t>
                      </a:r>
                      <a:r>
                        <a:rPr lang="en-US" altLang="ja-JP" sz="1100" b="1" i="0" u="none" strike="noStrike" dirty="0">
                          <a:solidFill>
                            <a:schemeClr val="bg1">
                              <a:lumMod val="85000"/>
                            </a:schemeClr>
                          </a:solidFill>
                          <a:effectLst/>
                          <a:latin typeface="Meiryo UI" panose="020B0604030504040204" pitchFamily="50" charset="-128"/>
                          <a:ea typeface="Meiryo UI" panose="020B0604030504040204" pitchFamily="50" charset="-128"/>
                        </a:rPr>
                        <a:t>1</a:t>
                      </a:r>
                      <a:r>
                        <a:rPr lang="ja-JP" altLang="en-US" sz="1100" b="1" i="0" u="none" strike="noStrike" dirty="0">
                          <a:solidFill>
                            <a:schemeClr val="bg1">
                              <a:lumMod val="85000"/>
                            </a:schemeClr>
                          </a:solidFill>
                          <a:effectLst/>
                          <a:latin typeface="Meiryo UI" panose="020B0604030504040204" pitchFamily="50" charset="-128"/>
                          <a:ea typeface="Meiryo UI" panose="020B0604030504040204" pitchFamily="50" charset="-128"/>
                        </a:rPr>
                        <a:t>ヶ月</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chemeClr val="bg1">
                              <a:lumMod val="85000"/>
                            </a:schemeClr>
                          </a:solidFill>
                          <a:effectLst/>
                          <a:latin typeface="Meiryo UI" panose="020B0604030504040204" pitchFamily="50" charset="-128"/>
                          <a:ea typeface="Meiryo UI" panose="020B0604030504040204" pitchFamily="50" charset="-128"/>
                        </a:rPr>
                        <a:t> 退院後</a:t>
                      </a:r>
                      <a:r>
                        <a:rPr lang="en-US" altLang="ja-JP" sz="1100" b="1" i="0" u="none" strike="noStrike" dirty="0">
                          <a:solidFill>
                            <a:schemeClr val="bg1">
                              <a:lumMod val="85000"/>
                            </a:schemeClr>
                          </a:solidFill>
                          <a:effectLst/>
                          <a:latin typeface="Meiryo UI" panose="020B0604030504040204" pitchFamily="50" charset="-128"/>
                          <a:ea typeface="Meiryo UI" panose="020B0604030504040204" pitchFamily="50" charset="-128"/>
                        </a:rPr>
                        <a:t>3</a:t>
                      </a:r>
                      <a:r>
                        <a:rPr lang="ja-JP" altLang="en-US" sz="1100" b="1" i="0" u="none" strike="noStrike" dirty="0">
                          <a:solidFill>
                            <a:schemeClr val="bg1">
                              <a:lumMod val="85000"/>
                            </a:schemeClr>
                          </a:solidFill>
                          <a:effectLst/>
                          <a:latin typeface="Meiryo UI" panose="020B0604030504040204" pitchFamily="50" charset="-128"/>
                          <a:ea typeface="Meiryo UI" panose="020B0604030504040204" pitchFamily="50" charset="-128"/>
                        </a:rPr>
                        <a:t>ヶ月</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chemeClr val="bg1">
                              <a:lumMod val="85000"/>
                            </a:schemeClr>
                          </a:solidFill>
                          <a:effectLst/>
                          <a:latin typeface="Meiryo UI" panose="020B0604030504040204" pitchFamily="50" charset="-128"/>
                          <a:ea typeface="Meiryo UI" panose="020B0604030504040204" pitchFamily="50" charset="-128"/>
                        </a:rPr>
                        <a:t> 退院後</a:t>
                      </a:r>
                      <a:r>
                        <a:rPr lang="en-US" altLang="ja-JP" sz="1100" b="1" i="0" u="none" strike="noStrike" dirty="0">
                          <a:solidFill>
                            <a:schemeClr val="bg1">
                              <a:lumMod val="85000"/>
                            </a:schemeClr>
                          </a:solidFill>
                          <a:effectLst/>
                          <a:latin typeface="Meiryo UI" panose="020B0604030504040204" pitchFamily="50" charset="-128"/>
                          <a:ea typeface="Meiryo UI" panose="020B0604030504040204" pitchFamily="50" charset="-128"/>
                        </a:rPr>
                        <a:t>6</a:t>
                      </a:r>
                      <a:r>
                        <a:rPr lang="ja-JP" altLang="en-US" sz="1100" b="1" i="0" u="none" strike="noStrike" dirty="0">
                          <a:solidFill>
                            <a:schemeClr val="bg1">
                              <a:lumMod val="85000"/>
                            </a:schemeClr>
                          </a:solidFill>
                          <a:effectLst/>
                          <a:latin typeface="Meiryo UI" panose="020B0604030504040204" pitchFamily="50" charset="-128"/>
                          <a:ea typeface="Meiryo UI" panose="020B0604030504040204" pitchFamily="50" charset="-128"/>
                        </a:rPr>
                        <a:t>ヶ月</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chemeClr val="bg1">
                              <a:lumMod val="85000"/>
                            </a:schemeClr>
                          </a:solidFill>
                          <a:effectLst/>
                          <a:latin typeface="Meiryo UI" panose="020B0604030504040204" pitchFamily="50" charset="-128"/>
                          <a:ea typeface="Meiryo UI" panose="020B0604030504040204" pitchFamily="50" charset="-128"/>
                        </a:rPr>
                        <a:t> 退院後</a:t>
                      </a:r>
                      <a:r>
                        <a:rPr lang="en-US" altLang="ja-JP" sz="1100" b="1" i="0" u="none" strike="noStrike" dirty="0">
                          <a:solidFill>
                            <a:schemeClr val="bg1">
                              <a:lumMod val="85000"/>
                            </a:schemeClr>
                          </a:solidFill>
                          <a:effectLst/>
                          <a:latin typeface="Meiryo UI" panose="020B0604030504040204" pitchFamily="50" charset="-128"/>
                          <a:ea typeface="Meiryo UI" panose="020B0604030504040204" pitchFamily="50" charset="-128"/>
                        </a:rPr>
                        <a:t>9</a:t>
                      </a:r>
                      <a:r>
                        <a:rPr lang="ja-JP" altLang="en-US" sz="1100" b="1" i="0" u="none" strike="noStrike" dirty="0">
                          <a:solidFill>
                            <a:schemeClr val="bg1">
                              <a:lumMod val="85000"/>
                            </a:schemeClr>
                          </a:solidFill>
                          <a:effectLst/>
                          <a:latin typeface="Meiryo UI" panose="020B0604030504040204" pitchFamily="50" charset="-128"/>
                          <a:ea typeface="Meiryo UI" panose="020B0604030504040204" pitchFamily="50" charset="-128"/>
                        </a:rPr>
                        <a:t>ヶ月</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chemeClr val="bg1">
                              <a:lumMod val="85000"/>
                            </a:schemeClr>
                          </a:solidFill>
                          <a:effectLst/>
                          <a:latin typeface="Meiryo UI" panose="020B0604030504040204" pitchFamily="50" charset="-128"/>
                          <a:ea typeface="Meiryo UI" panose="020B0604030504040204" pitchFamily="50" charset="-128"/>
                        </a:rPr>
                        <a:t> 退院後</a:t>
                      </a:r>
                      <a:r>
                        <a:rPr lang="en-US" altLang="ja-JP" sz="1100" b="1" i="0" u="none" strike="noStrike" dirty="0">
                          <a:solidFill>
                            <a:schemeClr val="bg1">
                              <a:lumMod val="85000"/>
                            </a:schemeClr>
                          </a:solidFill>
                          <a:effectLst/>
                          <a:latin typeface="Meiryo UI" panose="020B0604030504040204" pitchFamily="50" charset="-128"/>
                          <a:ea typeface="Meiryo UI" panose="020B0604030504040204" pitchFamily="50" charset="-128"/>
                        </a:rPr>
                        <a:t>12</a:t>
                      </a:r>
                      <a:r>
                        <a:rPr lang="ja-JP" altLang="en-US" sz="1100" b="1" i="0" u="none" strike="noStrike" dirty="0">
                          <a:solidFill>
                            <a:schemeClr val="bg1">
                              <a:lumMod val="85000"/>
                            </a:schemeClr>
                          </a:solidFill>
                          <a:effectLst/>
                          <a:latin typeface="Meiryo UI" panose="020B0604030504040204" pitchFamily="50" charset="-128"/>
                          <a:ea typeface="Meiryo UI" panose="020B0604030504040204" pitchFamily="50" charset="-128"/>
                        </a:rPr>
                        <a:t>ヶ月</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r>
                        <a:rPr lang="ja-JP" altLang="en-US" sz="1100" b="1" i="0" u="none" strike="noStrike" dirty="0">
                          <a:solidFill>
                            <a:schemeClr val="bg1">
                              <a:lumMod val="85000"/>
                            </a:schemeClr>
                          </a:solidFill>
                          <a:effectLst/>
                          <a:latin typeface="Meiryo UI" panose="020B0604030504040204" pitchFamily="50" charset="-128"/>
                          <a:ea typeface="Meiryo UI" panose="020B0604030504040204" pitchFamily="50" charset="-128"/>
                        </a:rPr>
                        <a:t> 退院後（　　　）年目</a:t>
                      </a:r>
                      <a:endParaRPr kumimoji="1" lang="ja-JP" altLang="en-US" sz="2400" b="1" dirty="0">
                        <a:solidFill>
                          <a:schemeClr val="bg1">
                            <a:lumMod val="85000"/>
                          </a:schemeClr>
                        </a:solidFill>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403880079"/>
                  </a:ext>
                </a:extLst>
              </a:tr>
              <a:tr h="25200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診察日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年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月 　　　日</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03553597"/>
                  </a:ext>
                </a:extLst>
              </a:tr>
              <a:tr h="46800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記載施設</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br>
                        <a:rPr lang="ja-JP" altLang="en-US" sz="12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□かかりつけ医</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br>
                        <a:rPr lang="ja-JP" altLang="en-US" sz="12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□かかりつけ医</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br>
                        <a:rPr lang="ja-JP" altLang="en-US" sz="12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□かかりつけ医</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br>
                        <a:rPr lang="ja-JP" altLang="en-US" sz="12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□かかりつけ医</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br>
                        <a:rPr lang="ja-JP" altLang="en-US" sz="12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□かかりつけ医</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br>
                        <a:rPr lang="ja-JP" altLang="en-US" sz="12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□かかりつけ医</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□急性期病院</a:t>
                      </a:r>
                      <a:br>
                        <a:rPr lang="ja-JP" altLang="en-US" sz="12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□かかりつけ医</a:t>
                      </a:r>
                      <a:endParaRPr kumimoji="1" lang="ja-JP" altLang="en-US" sz="1200" dirty="0">
                        <a:solidFill>
                          <a:schemeClr val="tx1"/>
                        </a:solidFill>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125765763"/>
                  </a:ext>
                </a:extLst>
              </a:tr>
              <a:tr h="36000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症状</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胸痛・息切れなど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endParaRPr kumimoji="1" lang="ja-JP" altLang="en-US" sz="2800" dirty="0">
                        <a:solidFill>
                          <a:schemeClr val="tx1"/>
                        </a:solidFill>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240816056"/>
                  </a:ext>
                </a:extLst>
              </a:tr>
              <a:tr h="270000">
                <a:tc rowSpan="2">
                  <a:txBody>
                    <a:bodyPr/>
                    <a:lstStyle/>
                    <a:p>
                      <a:pPr algn="l" fontAlgn="ctr"/>
                      <a:r>
                        <a:rPr lang="en-US" sz="1200" b="0" i="0" u="none" strike="noStrike" dirty="0">
                          <a:solidFill>
                            <a:schemeClr val="tx1"/>
                          </a:solidFill>
                          <a:effectLst/>
                          <a:latin typeface="Meiryo UI" panose="020B0604030504040204" pitchFamily="50" charset="-128"/>
                          <a:ea typeface="Meiryo UI" panose="020B0604030504040204" pitchFamily="50" charset="-128"/>
                        </a:rPr>
                        <a:t> LDL-C</a:t>
                      </a:r>
                    </a:p>
                    <a:p>
                      <a:pPr algn="l" fontAlgn="ctr"/>
                      <a:r>
                        <a:rPr lang="en-US" sz="1200" b="0" i="0" u="none" strike="noStrike" dirty="0">
                          <a:solidFill>
                            <a:schemeClr val="tx1"/>
                          </a:solidFill>
                          <a:effectLst/>
                          <a:latin typeface="Meiryo UI" panose="020B0604030504040204" pitchFamily="50" charset="-128"/>
                          <a:ea typeface="Meiryo UI" panose="020B0604030504040204" pitchFamily="50" charset="-128"/>
                        </a:rPr>
                        <a:t>  □FH</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治療前　 </a:t>
                      </a: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a:t>
                      </a:r>
                      <a:r>
                        <a:rPr lang="en-US" altLang="zh-TW" sz="800" b="0" i="0" u="none" strike="noStrike" dirty="0">
                          <a:solidFill>
                            <a:schemeClr val="tx1"/>
                          </a:solidFill>
                          <a:effectLst/>
                          <a:latin typeface="Meiryo UI" panose="020B0604030504040204" pitchFamily="50" charset="-128"/>
                          <a:ea typeface="Meiryo UI" panose="020B0604030504040204" pitchFamily="50" charset="-128"/>
                        </a:rPr>
                        <a:t>/dL</a:t>
                      </a:r>
                      <a:endParaRPr lang="en-US" altLang="zh-TW"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a:t>
                      </a:r>
                      <a:r>
                        <a:rPr lang="en-US" altLang="zh-TW" sz="900" b="0" i="0" u="none" strike="noStrike" dirty="0">
                          <a:solidFill>
                            <a:schemeClr val="tx1"/>
                          </a:solidFill>
                          <a:effectLst/>
                          <a:latin typeface="Meiryo UI" panose="020B0604030504040204" pitchFamily="50" charset="-128"/>
                          <a:ea typeface="Meiryo UI" panose="020B0604030504040204" pitchFamily="50" charset="-128"/>
                        </a:rPr>
                        <a:t>/dL</a:t>
                      </a:r>
                      <a:endParaRPr lang="en-US" altLang="zh-TW"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zh-TW" sz="900" b="0" i="0" u="none" strike="noStrike" dirty="0">
                          <a:solidFill>
                            <a:schemeClr val="tx1"/>
                          </a:solidFill>
                          <a:effectLst/>
                          <a:latin typeface="Meiryo UI" panose="020B0604030504040204" pitchFamily="50" charset="-128"/>
                          <a:ea typeface="Meiryo UI" panose="020B0604030504040204" pitchFamily="50" charset="-128"/>
                        </a:rPr>
                        <a:t>/dL</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/dL</a:t>
                      </a:r>
                      <a:endParaRPr 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/dL</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/dL</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/dL</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/dL</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371881060"/>
                  </a:ext>
                </a:extLst>
              </a:tr>
              <a:tr h="270000">
                <a:tc vMerge="1">
                  <a:txBody>
                    <a:bodyPr/>
                    <a:lstStyle/>
                    <a:p>
                      <a:endParaRPr kumimoji="1" lang="ja-JP" altLang="en-US"/>
                    </a:p>
                  </a:txBody>
                  <a:tcPr/>
                </a:tc>
                <a:tc>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管理目標（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a:t>
                      </a:r>
                      <a:r>
                        <a:rPr lang="en-US" altLang="zh-TW" sz="800" b="0" i="0" u="none" strike="noStrike" dirty="0">
                          <a:solidFill>
                            <a:schemeClr val="tx1"/>
                          </a:solidFill>
                          <a:effectLst/>
                          <a:latin typeface="Meiryo UI" panose="020B0604030504040204" pitchFamily="50" charset="-128"/>
                          <a:ea typeface="Meiryo UI" panose="020B0604030504040204" pitchFamily="50" charset="-128"/>
                        </a:rPr>
                        <a:t>/dL</a:t>
                      </a:r>
                      <a:endParaRPr lang="en-US" altLang="zh-TW" sz="105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213851942"/>
                  </a:ext>
                </a:extLst>
              </a:tr>
              <a:tr h="270000">
                <a:tc rowSpan="2">
                  <a:txBody>
                    <a:bodyPr/>
                    <a:lstStyle/>
                    <a:p>
                      <a:pPr algn="l" fontAlgn="ctr"/>
                      <a:r>
                        <a:rPr lang="en-US" sz="1200" b="0" i="0" u="none" strike="noStrike" dirty="0">
                          <a:solidFill>
                            <a:schemeClr val="tx1"/>
                          </a:solidFill>
                          <a:effectLst/>
                          <a:latin typeface="Meiryo UI" panose="020B0604030504040204" pitchFamily="50" charset="-128"/>
                          <a:ea typeface="Meiryo UI" panose="020B0604030504040204" pitchFamily="50" charset="-128"/>
                        </a:rPr>
                        <a:t> HbA1c</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治療前　 </a:t>
                      </a: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a:t>
                      </a:r>
                      <a:endParaRPr lang="en-US" altLang="zh-TW"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algn="l" fontAlgn="ct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zh-TW" altLang="en-US" sz="900" b="0" i="0" u="none" strike="noStrike" dirty="0">
                          <a:solidFill>
                            <a:schemeClr val="tx1"/>
                          </a:solidFill>
                          <a:effectLst/>
                          <a:latin typeface="Meiryo UI" panose="020B0604030504040204" pitchFamily="50" charset="-128"/>
                          <a:ea typeface="Meiryo UI" panose="020B0604030504040204" pitchFamily="50" charset="-128"/>
                        </a:rPr>
                        <a:t>％</a:t>
                      </a:r>
                      <a:endParaRPr lang="zh-TW"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716678456"/>
                  </a:ext>
                </a:extLst>
              </a:tr>
              <a:tr h="270000">
                <a:tc vMerge="1">
                  <a:txBody>
                    <a:bodyPr/>
                    <a:lstStyle/>
                    <a:p>
                      <a:endParaRPr kumimoji="1" lang="ja-JP" altLang="en-US"/>
                    </a:p>
                  </a:txBody>
                  <a:tcPr/>
                </a:tc>
                <a:tc>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管理目標（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a:t>
                      </a:r>
                      <a:endParaRPr lang="en-US" altLang="zh-TW" sz="105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49913996"/>
                  </a:ext>
                </a:extLst>
              </a:tr>
              <a:tr h="270000">
                <a:tc rowSpan="2">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血圧</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□家庭血圧</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治療前　 </a:t>
                      </a: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Hg</a:t>
                      </a:r>
                      <a:endParaRPr lang="en-US" altLang="zh-TW"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algn="l" fontAlgn="ct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a:t>
                      </a:r>
                      <a:r>
                        <a:rPr lang="en-US" altLang="zh-TW" sz="900" b="0" i="0" u="none" strike="noStrike" dirty="0">
                          <a:solidFill>
                            <a:schemeClr val="tx1"/>
                          </a:solidFill>
                          <a:effectLst/>
                          <a:latin typeface="Meiryo UI" panose="020B0604030504040204" pitchFamily="50" charset="-128"/>
                          <a:ea typeface="Meiryo UI" panose="020B0604030504040204" pitchFamily="50" charset="-128"/>
                        </a:rPr>
                        <a:t>Hg</a:t>
                      </a:r>
                      <a:endParaRPr lang="en-US" altLang="zh-TW"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sz="900" b="0" i="0" u="none" strike="noStrike" dirty="0">
                          <a:solidFill>
                            <a:schemeClr val="tx1"/>
                          </a:solidFill>
                          <a:effectLst/>
                          <a:latin typeface="Meiryo UI" panose="020B0604030504040204" pitchFamily="50" charset="-128"/>
                          <a:ea typeface="Meiryo UI" panose="020B0604030504040204" pitchFamily="50" charset="-128"/>
                        </a:rPr>
                        <a:t>㎜Hg</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㎜Hg</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㎜Hg</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㎜Hg</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sz="900" b="0" i="0" u="none" strike="noStrike" dirty="0">
                          <a:solidFill>
                            <a:schemeClr val="tx1"/>
                          </a:solidFill>
                          <a:effectLst/>
                          <a:latin typeface="Meiryo UI" panose="020B0604030504040204" pitchFamily="50" charset="-128"/>
                          <a:ea typeface="Meiryo UI" panose="020B0604030504040204" pitchFamily="50" charset="-128"/>
                        </a:rPr>
                        <a:t>　㎜Hg</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sz="9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　 　</a:t>
                      </a:r>
                      <a:r>
                        <a:rPr lang="en-US" sz="900" b="0" i="0" u="none" strike="noStrike" dirty="0">
                          <a:solidFill>
                            <a:schemeClr val="tx1"/>
                          </a:solidFill>
                          <a:effectLst/>
                          <a:latin typeface="Meiryo UI" panose="020B0604030504040204" pitchFamily="50" charset="-128"/>
                          <a:ea typeface="Meiryo UI" panose="020B0604030504040204" pitchFamily="50" charset="-128"/>
                        </a:rPr>
                        <a:t>㎜Hg</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958775243"/>
                  </a:ext>
                </a:extLst>
              </a:tr>
              <a:tr h="270000">
                <a:tc vMerge="1">
                  <a:txBody>
                    <a:bodyPr/>
                    <a:lstStyle/>
                    <a:p>
                      <a:endParaRPr kumimoji="1" lang="ja-JP" altLang="en-US"/>
                    </a:p>
                  </a:txBody>
                  <a:tcPr/>
                </a:tc>
                <a:tc>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lang="zh-TW" altLang="en-US" sz="1100" b="0" i="0" u="none" strike="noStrike" dirty="0">
                          <a:solidFill>
                            <a:schemeClr val="tx1"/>
                          </a:solidFill>
                          <a:effectLst/>
                          <a:latin typeface="Meiryo UI" panose="020B0604030504040204" pitchFamily="50" charset="-128"/>
                          <a:ea typeface="Meiryo UI" panose="020B0604030504040204" pitchFamily="50" charset="-128"/>
                        </a:rPr>
                        <a:t> 管理目標（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㎜Hg</a:t>
                      </a:r>
                      <a:endParaRPr lang="en-US" altLang="zh-TW" sz="105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971543991"/>
                  </a:ext>
                </a:extLst>
              </a:tr>
              <a:tr h="468000">
                <a:tc rowSpan="2">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腎機能</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クレアチニン</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/eGFR</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/dL</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mL/min/1.73</a:t>
                      </a:r>
                      <a:r>
                        <a:rPr lang="ja-JP" altLang="en-US" sz="800" b="0" i="0" u="none" strike="noStrike" dirty="0">
                          <a:solidFill>
                            <a:schemeClr val="tx1"/>
                          </a:solidFill>
                          <a:effectLst/>
                          <a:latin typeface="Meiryo UI" panose="020B0604030504040204" pitchFamily="50" charset="-128"/>
                          <a:ea typeface="Meiryo UI" panose="020B0604030504040204" pitchFamily="50" charset="-128"/>
                        </a:rPr>
                        <a:t>ｍ</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²</a:t>
                      </a:r>
                      <a:endParaRPr lang="en-US" altLang="ja-JP" sz="800" b="0" i="0" u="none" strike="noStrike" dirty="0">
                        <a:solidFill>
                          <a:schemeClr val="tx1"/>
                        </a:solidFill>
                        <a:effectLst/>
                        <a:highlight>
                          <a:srgbClr val="FFFF00"/>
                        </a:highligh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p>
                  </a:txBody>
                  <a:tcPr marL="4263" marR="4263" marT="4263"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417567167"/>
                  </a:ext>
                </a:extLst>
              </a:tr>
              <a:tr h="468000">
                <a:tc vMerge="1">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腎機能</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l" defTabSz="121914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尿蛋白　定量　</a:t>
                      </a:r>
                      <a:r>
                        <a:rPr lang="en-US" altLang="ja-JP" sz="800" b="0" i="0" u="none" strike="noStrike" dirty="0">
                          <a:solidFill>
                            <a:schemeClr val="tx1"/>
                          </a:solidFill>
                          <a:effectLst/>
                          <a:latin typeface="Meiryo UI" panose="020B0604030504040204" pitchFamily="50" charset="-128"/>
                          <a:ea typeface="Meiryo UI" panose="020B0604030504040204" pitchFamily="50" charset="-128"/>
                        </a:rPr>
                        <a:t>g/day</a:t>
                      </a:r>
                    </a:p>
                    <a:p>
                      <a:pPr marL="0" marR="0" lvl="0" indent="0" algn="l" defTabSz="1219140" rtl="0" eaLnBrk="1" fontAlgn="ctr"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又は定性</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960728974"/>
                  </a:ext>
                </a:extLst>
              </a:tr>
              <a:tr h="36000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喫煙</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1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endParaRPr kumimoji="1" lang="ja-JP" altLang="en-US" sz="2800" dirty="0">
                        <a:solidFill>
                          <a:schemeClr val="tx1"/>
                        </a:solidFill>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977245410"/>
                  </a:ext>
                </a:extLst>
              </a:tr>
              <a:tr h="360000">
                <a:tc>
                  <a:txBody>
                    <a:bodyPr/>
                    <a:lstStyle/>
                    <a:p>
                      <a:pPr algn="l"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心房細動</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 </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 □無　□有</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470149102"/>
                  </a:ext>
                </a:extLst>
              </a:tr>
              <a:tr h="46800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抗血小板</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抗凝固薬</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□内服中</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gridSpan="6">
                  <a:txBody>
                    <a:bodyPr/>
                    <a:lstStyle/>
                    <a:p>
                      <a:pPr algn="l" rtl="0"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）年（　　　　）月より、</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（薬剤名：　　　　　　　　　　　）の  □減量　 □中止 　□変更（薬剤名：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51868355"/>
                  </a:ext>
                </a:extLst>
              </a:tr>
              <a:tr h="36000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備考欄</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l" fontAlgn="ct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gridSpan="7">
                  <a:txBody>
                    <a:bodyPr/>
                    <a:lstStyle/>
                    <a:p>
                      <a:pPr algn="l" fontAlgn="ct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pPr algn="l" fontAlgn="ct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21969028"/>
                  </a:ext>
                </a:extLst>
              </a:tr>
            </a:tbl>
          </a:graphicData>
        </a:graphic>
      </p:graphicFrame>
      <p:sp>
        <p:nvSpPr>
          <p:cNvPr id="3" name="テキスト ボックス 2">
            <a:extLst>
              <a:ext uri="{FF2B5EF4-FFF2-40B4-BE49-F238E27FC236}">
                <a16:creationId xmlns:a16="http://schemas.microsoft.com/office/drawing/2014/main" id="{A745C482-839D-BF9E-B91F-F77CE5F9A97B}"/>
              </a:ext>
            </a:extLst>
          </p:cNvPr>
          <p:cNvSpPr txBox="1"/>
          <p:nvPr/>
        </p:nvSpPr>
        <p:spPr>
          <a:xfrm>
            <a:off x="7045518" y="161825"/>
            <a:ext cx="5093317" cy="1169551"/>
          </a:xfrm>
          <a:prstGeom prst="rect">
            <a:avLst/>
          </a:prstGeom>
          <a:noFill/>
        </p:spPr>
        <p:txBody>
          <a:bodyPr wrap="square" rtlCol="0">
            <a:spAutoFit/>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管理目標</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LDL-C：70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/dL</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未満</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HbA1c：7.0%</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未満</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（年齢なども考慮して判断</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血圧：</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130/80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Hg</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未満（</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75</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歳未満）</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140/90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Hg</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未満（</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75</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歳以上）</a:t>
            </a:r>
            <a:endParaRPr kumimoji="0" lang="ja-JP" altLang="ja-JP" sz="1000" b="0" i="0" u="none" strike="noStrike" kern="1200" cap="none" spc="0" normalizeH="0" baseline="0" noProof="0" dirty="0">
              <a:ln>
                <a:noFill/>
              </a:ln>
              <a:solidFill>
                <a:prstClr val="black"/>
              </a:solidFill>
              <a:effectLst/>
              <a:uLnTx/>
              <a:uFillTx/>
              <a:latin typeface="Arial" panose="020B0604020202020204" pitchFamily="34" charset="0"/>
              <a:ea typeface="Meiryo UI"/>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治療方針</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ストロングスタチンを最大</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耐用量</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で継続する</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LDL-C 70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/dL</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以上の場合は、下記に従い脂質低下療法を強化する</a:t>
            </a:r>
            <a:endParaRPr kumimoji="0" lang="ja-JP" altLang="ja-JP" sz="1000" b="0" i="0" u="none" strike="noStrike" kern="1200" cap="none" spc="0" normalizeH="0" baseline="0" noProof="0" dirty="0">
              <a:ln>
                <a:noFill/>
              </a:ln>
              <a:solidFill>
                <a:prstClr val="black"/>
              </a:solidFill>
              <a:effectLst/>
              <a:uLnTx/>
              <a:uFillTx/>
              <a:latin typeface="Arial" panose="020B0604020202020204" pitchFamily="34" charset="0"/>
              <a:ea typeface="Meiryo UI"/>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①エゼチミブ追加（</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または配合剤）②スタチン</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FH</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用量へ増量（適宜判断）</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③</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PCSK9</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阻害薬の導入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投薬内容の変更や有害事象などの連絡事項があれば、備考欄へ記載</a:t>
            </a:r>
            <a:endParaRPr kumimoji="0" lang="ja-JP" altLang="ja-JP" sz="1000" b="0" i="0" u="none" strike="noStrike" kern="1200" cap="none" spc="0" normalizeH="0" baseline="0" noProof="0" dirty="0">
              <a:ln>
                <a:noFill/>
              </a:ln>
              <a:solidFill>
                <a:prstClr val="black"/>
              </a:solidFill>
              <a:effectLst/>
              <a:uLnTx/>
              <a:uFillTx/>
              <a:latin typeface="Arial" panose="020B0604020202020204" pitchFamily="34" charset="0"/>
              <a:ea typeface="Meiryo UI"/>
              <a:cs typeface="+mn-cs"/>
            </a:endParaRPr>
          </a:p>
        </p:txBody>
      </p:sp>
      <p:sp>
        <p:nvSpPr>
          <p:cNvPr id="7" name="テキスト ボックス 6">
            <a:extLst>
              <a:ext uri="{FF2B5EF4-FFF2-40B4-BE49-F238E27FC236}">
                <a16:creationId xmlns:a16="http://schemas.microsoft.com/office/drawing/2014/main" id="{AE6381BF-6163-99CF-4D9B-E28B55F6F9FB}"/>
              </a:ext>
            </a:extLst>
          </p:cNvPr>
          <p:cNvSpPr txBox="1"/>
          <p:nvPr/>
        </p:nvSpPr>
        <p:spPr>
          <a:xfrm>
            <a:off x="0" y="158455"/>
            <a:ext cx="3531929"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群馬県</a:t>
            </a:r>
            <a:r>
              <a:rPr kumimoji="0" lang="en-US" altLang="ja-JP"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ACS-CCS</a:t>
            </a:r>
            <a:r>
              <a:rPr kumimoji="0"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地域医療連携パス②</a:t>
            </a:r>
            <a:endParaRPr kumimoji="0" lang="ja-JP" altLang="en-US" sz="1600" b="1" i="0" u="none" strike="sng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9" name="表 8">
            <a:extLst>
              <a:ext uri="{FF2B5EF4-FFF2-40B4-BE49-F238E27FC236}">
                <a16:creationId xmlns:a16="http://schemas.microsoft.com/office/drawing/2014/main" id="{C4AA21BC-D08A-6D65-C9E5-A6691F002A0E}"/>
              </a:ext>
            </a:extLst>
          </p:cNvPr>
          <p:cNvGraphicFramePr>
            <a:graphicFrameLocks noGrp="1"/>
          </p:cNvGraphicFramePr>
          <p:nvPr/>
        </p:nvGraphicFramePr>
        <p:xfrm>
          <a:off x="32384" y="480666"/>
          <a:ext cx="6788780" cy="791999"/>
        </p:xfrm>
        <a:graphic>
          <a:graphicData uri="http://schemas.openxmlformats.org/drawingml/2006/table">
            <a:tbl>
              <a:tblPr/>
              <a:tblGrid>
                <a:gridCol w="2182920">
                  <a:extLst>
                    <a:ext uri="{9D8B030D-6E8A-4147-A177-3AD203B41FA5}">
                      <a16:colId xmlns:a16="http://schemas.microsoft.com/office/drawing/2014/main" val="604971836"/>
                    </a:ext>
                  </a:extLst>
                </a:gridCol>
                <a:gridCol w="2302930">
                  <a:extLst>
                    <a:ext uri="{9D8B030D-6E8A-4147-A177-3AD203B41FA5}">
                      <a16:colId xmlns:a16="http://schemas.microsoft.com/office/drawing/2014/main" val="64375107"/>
                    </a:ext>
                  </a:extLst>
                </a:gridCol>
                <a:gridCol w="2302930">
                  <a:extLst>
                    <a:ext uri="{9D8B030D-6E8A-4147-A177-3AD203B41FA5}">
                      <a16:colId xmlns:a16="http://schemas.microsoft.com/office/drawing/2014/main" val="2368757482"/>
                    </a:ext>
                  </a:extLst>
                </a:gridCol>
              </a:tblGrid>
              <a:tr h="291847">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氏名</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endParaRPr lang="zh-TW"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診断時の病名：</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rowSpan="2">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急性期病院：　　　</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sz="1100" b="0" i="0" u="none" strike="noStrike" dirty="0">
                          <a:solidFill>
                            <a:srgbClr val="000000"/>
                          </a:solidFill>
                          <a:effectLst/>
                          <a:latin typeface="Meiryo UI" panose="020B0604030504040204" pitchFamily="50" charset="-128"/>
                          <a:ea typeface="Meiryo UI" panose="020B0604030504040204" pitchFamily="50" charset="-128"/>
                        </a:rPr>
                        <a:t> ID</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825612108"/>
                  </a:ext>
                </a:extLst>
              </a:tr>
              <a:tr h="250076">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生年月日：　　　　　　</a:t>
                      </a:r>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vMerge="1">
                  <a:txBody>
                    <a:bodyPr/>
                    <a:lstStyle/>
                    <a:p>
                      <a:endParaRPr kumimoji="1" lang="ja-JP" altLang="en-US"/>
                    </a:p>
                  </a:txBody>
                  <a:tcPr>
                    <a:lnL w="12700" cap="flat" cmpd="sng" algn="ctr">
                      <a:solidFill>
                        <a:schemeClr val="bg1">
                          <a:lumMod val="50000"/>
                        </a:schemeClr>
                      </a:solidFill>
                      <a:prstDash val="solid"/>
                      <a:round/>
                      <a:headEnd type="none" w="med" len="med"/>
                      <a:tailEnd type="none" w="med" len="med"/>
                    </a:lnL>
                    <a:lnT w="12700" cap="flat" cmpd="sng" algn="ctr">
                      <a:solidFill>
                        <a:schemeClr val="bg1">
                          <a:lumMod val="50000"/>
                        </a:schemeClr>
                      </a:solidFill>
                      <a:prstDash val="solid"/>
                      <a:round/>
                      <a:headEnd type="none" w="med" len="med"/>
                      <a:tailEnd type="none" w="med" len="med"/>
                    </a:lnT>
                  </a:tcPr>
                </a:tc>
                <a:tc vMerge="1">
                  <a:txBody>
                    <a:bodyPr/>
                    <a:lstStyle/>
                    <a:p>
                      <a:endParaRPr kumimoji="1" lang="ja-JP" altLang="en-US"/>
                    </a:p>
                  </a:txBody>
                  <a:tcPr>
                    <a:lnT w="12700" cap="flat" cmpd="sng" algn="ctr">
                      <a:solidFill>
                        <a:schemeClr val="bg1">
                          <a:lumMod val="50000"/>
                        </a:schemeClr>
                      </a:solidFill>
                      <a:prstDash val="solid"/>
                      <a:round/>
                      <a:headEnd type="none" w="med" len="med"/>
                      <a:tailEnd type="none" w="med" len="med"/>
                    </a:lnT>
                  </a:tcPr>
                </a:tc>
                <a:extLst>
                  <a:ext uri="{0D108BD9-81ED-4DB2-BD59-A6C34878D82A}">
                    <a16:rowId xmlns:a16="http://schemas.microsoft.com/office/drawing/2014/main" val="2564047607"/>
                  </a:ext>
                </a:extLst>
              </a:tr>
              <a:tr h="250076">
                <a:tc>
                  <a:txBody>
                    <a:bodyPr/>
                    <a:lstStyle/>
                    <a:p>
                      <a:pPr algn="l" fontAlgn="ct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 発症時年齢</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歳</a:t>
                      </a:r>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その他の病名：</a:t>
                      </a:r>
                      <a:endParaRPr kumimoji="1" lang="ja-JP" altLang="en-US" dirty="0"/>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かかりつけ医：　</a:t>
                      </a:r>
                      <a:endParaRPr kumimoji="1" lang="ja-JP" altLang="en-US" dirty="0"/>
                    </a:p>
                  </a:txBody>
                  <a:tcPr marL="3122" marR="3122" marT="3122"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616648318"/>
                  </a:ext>
                </a:extLst>
              </a:tr>
            </a:tbl>
          </a:graphicData>
        </a:graphic>
      </p:graphicFrame>
    </p:spTree>
    <p:extLst>
      <p:ext uri="{BB962C8B-B14F-4D97-AF65-F5344CB8AC3E}">
        <p14:creationId xmlns:p14="http://schemas.microsoft.com/office/powerpoint/2010/main" val="3838152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表 30">
            <a:extLst>
              <a:ext uri="{FF2B5EF4-FFF2-40B4-BE49-F238E27FC236}">
                <a16:creationId xmlns:a16="http://schemas.microsoft.com/office/drawing/2014/main" id="{BAE99C4F-F521-880D-03C1-BBFCAF671BAB}"/>
              </a:ext>
            </a:extLst>
          </p:cNvPr>
          <p:cNvGraphicFramePr>
            <a:graphicFrameLocks noGrp="1"/>
          </p:cNvGraphicFramePr>
          <p:nvPr/>
        </p:nvGraphicFramePr>
        <p:xfrm>
          <a:off x="6143093" y="888561"/>
          <a:ext cx="5983349" cy="5940000"/>
        </p:xfrm>
        <a:graphic>
          <a:graphicData uri="http://schemas.openxmlformats.org/drawingml/2006/table">
            <a:tbl>
              <a:tblPr/>
              <a:tblGrid>
                <a:gridCol w="5983349">
                  <a:extLst>
                    <a:ext uri="{9D8B030D-6E8A-4147-A177-3AD203B41FA5}">
                      <a16:colId xmlns:a16="http://schemas.microsoft.com/office/drawing/2014/main" val="1470790060"/>
                    </a:ext>
                  </a:extLst>
                </a:gridCol>
              </a:tblGrid>
              <a:tr h="5940000">
                <a:tc>
                  <a:txBody>
                    <a:bodyPr/>
                    <a:lstStyle/>
                    <a:p>
                      <a:endParaRPr kumimoji="1" lang="ja-JP" altLang="en-US" dirty="0"/>
                    </a:p>
                  </a:txBody>
                  <a:tcPr>
                    <a:lnL w="12700" cmpd="sng">
                      <a:solidFill>
                        <a:srgbClr val="663300"/>
                      </a:solidFill>
                      <a:prstDash val="solid"/>
                    </a:lnL>
                    <a:lnR w="12700" cmpd="sng">
                      <a:solidFill>
                        <a:srgbClr val="663300"/>
                      </a:solidFill>
                      <a:prstDash val="solid"/>
                    </a:lnR>
                    <a:lnT w="12700" cmpd="sng">
                      <a:solidFill>
                        <a:srgbClr val="663300"/>
                      </a:solidFill>
                      <a:prstDash val="solid"/>
                    </a:lnT>
                    <a:lnB w="12700" cmpd="sng">
                      <a:solidFill>
                        <a:srgbClr val="663300"/>
                      </a:solidFill>
                      <a:prstDash val="solid"/>
                    </a:lnB>
                    <a:solidFill>
                      <a:schemeClr val="bg1"/>
                    </a:solidFill>
                  </a:tcPr>
                </a:tc>
                <a:extLst>
                  <a:ext uri="{0D108BD9-81ED-4DB2-BD59-A6C34878D82A}">
                    <a16:rowId xmlns:a16="http://schemas.microsoft.com/office/drawing/2014/main" val="3174083179"/>
                  </a:ext>
                </a:extLst>
              </a:tr>
            </a:tbl>
          </a:graphicData>
        </a:graphic>
      </p:graphicFrame>
      <p:graphicFrame>
        <p:nvGraphicFramePr>
          <p:cNvPr id="16" name="表 16">
            <a:extLst>
              <a:ext uri="{FF2B5EF4-FFF2-40B4-BE49-F238E27FC236}">
                <a16:creationId xmlns:a16="http://schemas.microsoft.com/office/drawing/2014/main" id="{01BC8DE2-D4BC-4655-9A47-44CBDB5254D3}"/>
              </a:ext>
            </a:extLst>
          </p:cNvPr>
          <p:cNvGraphicFramePr>
            <a:graphicFrameLocks noGrp="1"/>
          </p:cNvGraphicFramePr>
          <p:nvPr>
            <p:extLst>
              <p:ext uri="{D42A27DB-BD31-4B8C-83A1-F6EECF244321}">
                <p14:modId xmlns:p14="http://schemas.microsoft.com/office/powerpoint/2010/main" val="927437135"/>
              </p:ext>
            </p:extLst>
          </p:nvPr>
        </p:nvGraphicFramePr>
        <p:xfrm>
          <a:off x="62345" y="888560"/>
          <a:ext cx="5983349" cy="5940000"/>
        </p:xfrm>
        <a:graphic>
          <a:graphicData uri="http://schemas.openxmlformats.org/drawingml/2006/table">
            <a:tbl>
              <a:tblPr firstRow="1" bandRow="1">
                <a:tableStyleId>{5C22544A-7EE6-4342-B048-85BDC9FD1C3A}</a:tableStyleId>
              </a:tblPr>
              <a:tblGrid>
                <a:gridCol w="1561226">
                  <a:extLst>
                    <a:ext uri="{9D8B030D-6E8A-4147-A177-3AD203B41FA5}">
                      <a16:colId xmlns:a16="http://schemas.microsoft.com/office/drawing/2014/main" val="776367952"/>
                    </a:ext>
                  </a:extLst>
                </a:gridCol>
                <a:gridCol w="4422123">
                  <a:extLst>
                    <a:ext uri="{9D8B030D-6E8A-4147-A177-3AD203B41FA5}">
                      <a16:colId xmlns:a16="http://schemas.microsoft.com/office/drawing/2014/main" val="810604580"/>
                    </a:ext>
                  </a:extLst>
                </a:gridCol>
              </a:tblGrid>
              <a:tr h="524120">
                <a:tc>
                  <a:txBody>
                    <a:bodyPr/>
                    <a:lstStyle/>
                    <a:p>
                      <a:r>
                        <a:rPr kumimoji="1" lang="en-US" altLang="ja-JP" sz="1400" b="0" dirty="0">
                          <a:solidFill>
                            <a:schemeClr val="tx1"/>
                          </a:solidFill>
                          <a:latin typeface="Meiryo UI" panose="020B0604030504040204" pitchFamily="50" charset="-128"/>
                          <a:ea typeface="Meiryo UI" panose="020B0604030504040204" pitchFamily="50" charset="-128"/>
                        </a:rPr>
                        <a:t>PCI</a:t>
                      </a:r>
                      <a:r>
                        <a:rPr kumimoji="1" lang="ja-JP" altLang="en-US" sz="1400" b="0" dirty="0">
                          <a:solidFill>
                            <a:schemeClr val="tx1"/>
                          </a:solidFill>
                          <a:latin typeface="Meiryo UI" panose="020B0604030504040204" pitchFamily="50" charset="-128"/>
                          <a:ea typeface="Meiryo UI" panose="020B0604030504040204" pitchFamily="50" charset="-128"/>
                        </a:rPr>
                        <a:t>施行日 </a:t>
                      </a:r>
                    </a:p>
                  </a:txBody>
                  <a:tcPr anchor="ctr">
                    <a:lnL w="12700" cap="flat" cmpd="sng" algn="ctr">
                      <a:solidFill>
                        <a:srgbClr val="663300"/>
                      </a:solidFill>
                      <a:prstDash val="solid"/>
                      <a:round/>
                      <a:headEnd type="none" w="med" len="med"/>
                      <a:tailEnd type="none" w="med" len="med"/>
                    </a:lnL>
                    <a:lnR w="12700" cap="flat" cmpd="sng" algn="ctr">
                      <a:solidFill>
                        <a:srgbClr val="663300"/>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rgbClr val="663300"/>
                      </a:solidFill>
                      <a:prstDash val="solid"/>
                      <a:round/>
                      <a:headEnd type="none" w="med" len="med"/>
                      <a:tailEnd type="none" w="med" len="med"/>
                    </a:lnB>
                    <a:lnTlToBr w="12700" cmpd="sng">
                      <a:noFill/>
                      <a:prstDash val="solid"/>
                    </a:lnTlToBr>
                    <a:lnBlToTr w="12700" cmpd="sng">
                      <a:noFill/>
                      <a:prstDash val="solid"/>
                    </a:lnBlToTr>
                    <a:solidFill>
                      <a:srgbClr val="F4E8DC"/>
                    </a:solidFill>
                  </a:tcPr>
                </a:tc>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　　　　　　 年　　　　　　月　　　　　　日</a:t>
                      </a:r>
                    </a:p>
                  </a:txBody>
                  <a:tcPr anchor="ctr">
                    <a:lnL w="12700" cap="flat" cmpd="sng" algn="ctr">
                      <a:solidFill>
                        <a:srgbClr val="663300"/>
                      </a:solidFill>
                      <a:prstDash val="solid"/>
                      <a:round/>
                      <a:headEnd type="none" w="med" len="med"/>
                      <a:tailEnd type="none" w="med" len="med"/>
                    </a:lnL>
                    <a:lnR w="12700" cap="flat" cmpd="sng" algn="ctr">
                      <a:solidFill>
                        <a:srgbClr val="663300"/>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rgbClr val="6633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247574"/>
                  </a:ext>
                </a:extLst>
              </a:tr>
              <a:tr h="349410">
                <a:tc>
                  <a:txBody>
                    <a:bodyPr/>
                    <a:lstStyle/>
                    <a:p>
                      <a:r>
                        <a:rPr kumimoji="1" lang="ja-JP" altLang="en-US" sz="1400" dirty="0">
                          <a:latin typeface="Meiryo UI" panose="020B0604030504040204" pitchFamily="50" charset="-128"/>
                          <a:ea typeface="Meiryo UI" panose="020B0604030504040204" pitchFamily="50" charset="-128"/>
                        </a:rPr>
                        <a:t>責任病変</a:t>
                      </a:r>
                    </a:p>
                  </a:txBody>
                  <a:tcPr anchor="ctr">
                    <a:lnL w="12700" cap="flat" cmpd="sng" algn="ctr">
                      <a:solidFill>
                        <a:srgbClr val="663300"/>
                      </a:solidFill>
                      <a:prstDash val="solid"/>
                      <a:round/>
                      <a:headEnd type="none" w="med" len="med"/>
                      <a:tailEnd type="none" w="med" len="med"/>
                    </a:lnL>
                    <a:lnR w="12700" cap="flat" cmpd="sng" algn="ctr">
                      <a:solidFill>
                        <a:srgbClr val="663300"/>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rgbClr val="663300"/>
                      </a:solidFill>
                      <a:prstDash val="solid"/>
                      <a:round/>
                      <a:headEnd type="none" w="med" len="med"/>
                      <a:tailEnd type="none" w="med" len="med"/>
                    </a:lnB>
                    <a:lnTlToBr w="12700" cmpd="sng">
                      <a:noFill/>
                      <a:prstDash val="solid"/>
                    </a:lnTlToBr>
                    <a:lnBlToTr w="12700" cmpd="sng">
                      <a:noFill/>
                      <a:prstDash val="solid"/>
                    </a:lnBlToTr>
                    <a:solidFill>
                      <a:srgbClr val="F4E8DC"/>
                    </a:solidFill>
                  </a:tcPr>
                </a:tc>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 右冠動脈　□ 左主幹部　□ 左前下行枝　□ 回旋枝</a:t>
                      </a:r>
                    </a:p>
                  </a:txBody>
                  <a:tcPr anchor="ctr">
                    <a:lnL w="12700" cap="flat" cmpd="sng" algn="ctr">
                      <a:solidFill>
                        <a:srgbClr val="663300"/>
                      </a:solidFill>
                      <a:prstDash val="solid"/>
                      <a:round/>
                      <a:headEnd type="none" w="med" len="med"/>
                      <a:tailEnd type="none" w="med" len="med"/>
                    </a:lnL>
                    <a:lnR w="12700" cap="flat" cmpd="sng" algn="ctr">
                      <a:solidFill>
                        <a:srgbClr val="663300"/>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rgbClr val="6633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94688328"/>
                  </a:ext>
                </a:extLst>
              </a:tr>
              <a:tr h="524120">
                <a:tc>
                  <a:txBody>
                    <a:bodyPr/>
                    <a:lstStyle/>
                    <a:p>
                      <a:r>
                        <a:rPr kumimoji="1" lang="ja-JP" altLang="en-US" sz="1400" dirty="0">
                          <a:latin typeface="Meiryo UI" panose="020B0604030504040204" pitchFamily="50" charset="-128"/>
                          <a:ea typeface="Meiryo UI" panose="020B0604030504040204" pitchFamily="50" charset="-128"/>
                        </a:rPr>
                        <a:t>冠危険因子</a:t>
                      </a:r>
                    </a:p>
                  </a:txBody>
                  <a:tcPr anchor="ctr">
                    <a:lnL w="12700" cap="flat" cmpd="sng" algn="ctr">
                      <a:solidFill>
                        <a:srgbClr val="663300"/>
                      </a:solidFill>
                      <a:prstDash val="solid"/>
                      <a:round/>
                      <a:headEnd type="none" w="med" len="med"/>
                      <a:tailEnd type="none" w="med" len="med"/>
                    </a:lnL>
                    <a:lnR w="12700" cap="flat" cmpd="sng" algn="ctr">
                      <a:solidFill>
                        <a:srgbClr val="663300"/>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rgbClr val="663300"/>
                      </a:solidFill>
                      <a:prstDash val="solid"/>
                      <a:round/>
                      <a:headEnd type="none" w="med" len="med"/>
                      <a:tailEnd type="none" w="med" len="med"/>
                    </a:lnB>
                    <a:lnTlToBr w="12700" cmpd="sng">
                      <a:noFill/>
                      <a:prstDash val="solid"/>
                    </a:lnTlToBr>
                    <a:lnBlToTr w="12700" cmpd="sng">
                      <a:noFill/>
                      <a:prstDash val="solid"/>
                    </a:lnBlToTr>
                    <a:solidFill>
                      <a:srgbClr val="F4E8DC"/>
                    </a:solidFill>
                  </a:tcPr>
                </a:tc>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 高血圧　　 □ 糖尿病 　　□ 脂質異常症　</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0" dirty="0">
                          <a:solidFill>
                            <a:schemeClr val="tx1"/>
                          </a:solidFill>
                          <a:latin typeface="Meiryo UI" panose="020B0604030504040204" pitchFamily="50" charset="-128"/>
                          <a:ea typeface="Meiryo UI" panose="020B0604030504040204" pitchFamily="50" charset="-128"/>
                        </a:rPr>
                        <a:t>□ 喫煙　　    □ 家族歴</a:t>
                      </a:r>
                    </a:p>
                  </a:txBody>
                  <a:tcPr anchor="ctr">
                    <a:lnL w="12700" cap="flat" cmpd="sng" algn="ctr">
                      <a:solidFill>
                        <a:srgbClr val="663300"/>
                      </a:solidFill>
                      <a:prstDash val="solid"/>
                      <a:round/>
                      <a:headEnd type="none" w="med" len="med"/>
                      <a:tailEnd type="none" w="med" len="med"/>
                    </a:lnL>
                    <a:lnR w="12700" cap="flat" cmpd="sng" algn="ctr">
                      <a:solidFill>
                        <a:srgbClr val="663300"/>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rgbClr val="6633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304043"/>
                  </a:ext>
                </a:extLst>
              </a:tr>
              <a:tr h="349410">
                <a:tc>
                  <a:txBody>
                    <a:bodyPr/>
                    <a:lstStyle/>
                    <a:p>
                      <a:r>
                        <a:rPr kumimoji="1" lang="ja-JP" altLang="en-US" sz="1400" dirty="0">
                          <a:latin typeface="Meiryo UI" panose="020B0604030504040204" pitchFamily="50" charset="-128"/>
                          <a:ea typeface="Meiryo UI" panose="020B0604030504040204" pitchFamily="50" charset="-128"/>
                        </a:rPr>
                        <a:t>左室機能　</a:t>
                      </a:r>
                      <a:r>
                        <a:rPr kumimoji="1" lang="en-US" altLang="ja-JP" sz="1400" dirty="0">
                          <a:latin typeface="Meiryo UI" panose="020B0604030504040204" pitchFamily="50" charset="-128"/>
                          <a:ea typeface="Meiryo UI" panose="020B0604030504040204" pitchFamily="50" charset="-128"/>
                        </a:rPr>
                        <a:t>EF</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rgbClr val="663300"/>
                      </a:solidFill>
                      <a:prstDash val="solid"/>
                      <a:round/>
                      <a:headEnd type="none" w="med" len="med"/>
                      <a:tailEnd type="none" w="med" len="med"/>
                    </a:lnL>
                    <a:lnR w="12700" cap="flat" cmpd="sng" algn="ctr">
                      <a:solidFill>
                        <a:srgbClr val="663300"/>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rgbClr val="663300"/>
                      </a:solidFill>
                      <a:prstDash val="solid"/>
                      <a:round/>
                      <a:headEnd type="none" w="med" len="med"/>
                      <a:tailEnd type="none" w="med" len="med"/>
                    </a:lnB>
                    <a:lnTlToBr w="12700" cmpd="sng">
                      <a:noFill/>
                      <a:prstDash val="solid"/>
                    </a:lnTlToBr>
                    <a:lnBlToTr w="12700" cmpd="sng">
                      <a:noFill/>
                      <a:prstDash val="solid"/>
                    </a:lnBlToTr>
                    <a:solidFill>
                      <a:srgbClr val="F4E8DC"/>
                    </a:solidFill>
                  </a:tcPr>
                </a:tc>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　　　　　   ％　　</a:t>
                      </a:r>
                    </a:p>
                  </a:txBody>
                  <a:tcPr anchor="ctr">
                    <a:lnL w="12700" cap="flat" cmpd="sng" algn="ctr">
                      <a:solidFill>
                        <a:srgbClr val="663300"/>
                      </a:solidFill>
                      <a:prstDash val="solid"/>
                      <a:round/>
                      <a:headEnd type="none" w="med" len="med"/>
                      <a:tailEnd type="none" w="med" len="med"/>
                    </a:lnL>
                    <a:lnR w="12700" cap="flat" cmpd="sng" algn="ctr">
                      <a:solidFill>
                        <a:srgbClr val="663300"/>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rgbClr val="6633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3537976"/>
                  </a:ext>
                </a:extLst>
              </a:tr>
              <a:tr h="349410">
                <a:tc>
                  <a:txBody>
                    <a:bodyPr/>
                    <a:lstStyle/>
                    <a:p>
                      <a:r>
                        <a:rPr kumimoji="1" lang="ja-JP" altLang="en-US" sz="1400" dirty="0">
                          <a:latin typeface="Meiryo UI" panose="020B0604030504040204" pitchFamily="50" charset="-128"/>
                          <a:ea typeface="Meiryo UI" panose="020B0604030504040204" pitchFamily="50" charset="-128"/>
                        </a:rPr>
                        <a:t>治療部位</a:t>
                      </a:r>
                    </a:p>
                  </a:txBody>
                  <a:tcPr anchor="ctr">
                    <a:lnL w="12700" cap="flat" cmpd="sng" algn="ctr">
                      <a:solidFill>
                        <a:srgbClr val="663300"/>
                      </a:solidFill>
                      <a:prstDash val="solid"/>
                      <a:round/>
                      <a:headEnd type="none" w="med" len="med"/>
                      <a:tailEnd type="none" w="med" len="med"/>
                    </a:lnL>
                    <a:lnR w="12700" cap="flat" cmpd="sng" algn="ctr">
                      <a:solidFill>
                        <a:srgbClr val="663300"/>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rgbClr val="663300"/>
                      </a:solidFill>
                      <a:prstDash val="solid"/>
                      <a:round/>
                      <a:headEnd type="none" w="med" len="med"/>
                      <a:tailEnd type="none" w="med" len="med"/>
                    </a:lnB>
                    <a:lnTlToBr w="12700" cmpd="sng">
                      <a:noFill/>
                      <a:prstDash val="solid"/>
                    </a:lnTlToBr>
                    <a:lnBlToTr w="12700" cmpd="sng">
                      <a:noFill/>
                      <a:prstDash val="solid"/>
                    </a:lnBlToTr>
                    <a:solidFill>
                      <a:srgbClr val="F4E8DC"/>
                    </a:solidFill>
                  </a:tcPr>
                </a:tc>
                <a:tc>
                  <a:txBody>
                    <a:bodyPr/>
                    <a:lstStyle/>
                    <a:p>
                      <a:pPr marL="0" marR="0" lvl="0" indent="0" algn="l" defTabSz="121914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治療日・ステント留置部位・種類等を図示して下さい</a:t>
                      </a:r>
                    </a:p>
                  </a:txBody>
                  <a:tcPr anchor="ctr">
                    <a:lnL w="12700" cap="flat" cmpd="sng" algn="ctr">
                      <a:solidFill>
                        <a:srgbClr val="663300"/>
                      </a:solidFill>
                      <a:prstDash val="solid"/>
                      <a:round/>
                      <a:headEnd type="none" w="med" len="med"/>
                      <a:tailEnd type="none" w="med" len="med"/>
                    </a:lnL>
                    <a:lnR w="12700" cap="flat" cmpd="sng" algn="ctr">
                      <a:solidFill>
                        <a:srgbClr val="663300"/>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rgbClr val="6633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1578505"/>
                  </a:ext>
                </a:extLst>
              </a:tr>
              <a:tr h="3319410">
                <a:tc gridSpan="2">
                  <a:txBody>
                    <a:bodyPr/>
                    <a:lstStyle/>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txBody>
                  <a:tcPr anchor="ctr">
                    <a:lnL w="12700" cap="flat" cmpd="sng" algn="ctr">
                      <a:solidFill>
                        <a:srgbClr val="663300"/>
                      </a:solidFill>
                      <a:prstDash val="solid"/>
                      <a:round/>
                      <a:headEnd type="none" w="med" len="med"/>
                      <a:tailEnd type="none" w="med" len="med"/>
                    </a:lnL>
                    <a:lnR w="12700" cap="flat" cmpd="sng" algn="ctr">
                      <a:solidFill>
                        <a:srgbClr val="663300"/>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rgbClr val="6633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400" b="0" dirty="0">
                        <a:solidFill>
                          <a:schemeClr val="tx1"/>
                        </a:solidFill>
                      </a:endParaRPr>
                    </a:p>
                  </a:txBody>
                  <a:tcPr>
                    <a:lnL w="12700" cap="flat" cmpd="sng" algn="ctr">
                      <a:solidFill>
                        <a:srgbClr val="6633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6844242"/>
                  </a:ext>
                </a:extLst>
              </a:tr>
              <a:tr h="524120">
                <a:tc>
                  <a:txBody>
                    <a:bodyPr/>
                    <a:lstStyle/>
                    <a:p>
                      <a:r>
                        <a:rPr kumimoji="1" lang="ja-JP" altLang="en-US" sz="1400" dirty="0">
                          <a:latin typeface="Meiryo UI" panose="020B0604030504040204" pitchFamily="50" charset="-128"/>
                          <a:ea typeface="Meiryo UI" panose="020B0604030504040204" pitchFamily="50" charset="-128"/>
                        </a:rPr>
                        <a:t>備考欄</a:t>
                      </a:r>
                    </a:p>
                  </a:txBody>
                  <a:tcPr anchor="ctr">
                    <a:lnL w="12700" cap="flat" cmpd="sng" algn="ctr">
                      <a:solidFill>
                        <a:srgbClr val="663300"/>
                      </a:solidFill>
                      <a:prstDash val="solid"/>
                      <a:round/>
                      <a:headEnd type="none" w="med" len="med"/>
                      <a:tailEnd type="none" w="med" len="med"/>
                    </a:lnL>
                    <a:lnR w="12700" cap="flat" cmpd="sng" algn="ctr">
                      <a:solidFill>
                        <a:srgbClr val="663300"/>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rgbClr val="663300"/>
                      </a:solidFill>
                      <a:prstDash val="solid"/>
                      <a:round/>
                      <a:headEnd type="none" w="med" len="med"/>
                      <a:tailEnd type="none" w="med" len="med"/>
                    </a:lnB>
                    <a:lnTlToBr w="12700" cmpd="sng">
                      <a:noFill/>
                      <a:prstDash val="solid"/>
                    </a:lnTlToBr>
                    <a:lnBlToTr w="12700" cmpd="sng">
                      <a:noFill/>
                      <a:prstDash val="solid"/>
                    </a:lnBlToTr>
                    <a:solidFill>
                      <a:srgbClr val="F4E8DC"/>
                    </a:solidFill>
                  </a:tcPr>
                </a:tc>
                <a:tc>
                  <a:txBody>
                    <a:bodyPr/>
                    <a:lstStyle/>
                    <a:p>
                      <a:pPr marL="0" marR="0" lvl="0" indent="0" algn="l" defTabSz="121914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　　　</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　</a:t>
                      </a: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rgbClr val="663300"/>
                      </a:solidFill>
                      <a:prstDash val="solid"/>
                      <a:round/>
                      <a:headEnd type="none" w="med" len="med"/>
                      <a:tailEnd type="none" w="med" len="med"/>
                    </a:lnL>
                    <a:lnR w="12700" cap="flat" cmpd="sng" algn="ctr">
                      <a:solidFill>
                        <a:srgbClr val="663300"/>
                      </a:solidFill>
                      <a:prstDash val="solid"/>
                      <a:round/>
                      <a:headEnd type="none" w="med" len="med"/>
                      <a:tailEnd type="none" w="med" len="med"/>
                    </a:lnR>
                    <a:lnT w="12700" cap="flat" cmpd="sng" algn="ctr">
                      <a:solidFill>
                        <a:srgbClr val="663300"/>
                      </a:solidFill>
                      <a:prstDash val="solid"/>
                      <a:round/>
                      <a:headEnd type="none" w="med" len="med"/>
                      <a:tailEnd type="none" w="med" len="med"/>
                    </a:lnT>
                    <a:lnB w="12700" cap="flat" cmpd="sng" algn="ctr">
                      <a:solidFill>
                        <a:srgbClr val="663300"/>
                      </a:solidFill>
                      <a:prstDash val="solid"/>
                      <a:round/>
                      <a:headEnd type="none" w="med" len="med"/>
                      <a:tailEnd type="none" w="med" len="med"/>
                    </a:lnB>
                    <a:solidFill>
                      <a:schemeClr val="bg1"/>
                    </a:solidFill>
                  </a:tcPr>
                </a:tc>
                <a:extLst>
                  <a:ext uri="{0D108BD9-81ED-4DB2-BD59-A6C34878D82A}">
                    <a16:rowId xmlns:a16="http://schemas.microsoft.com/office/drawing/2014/main" val="448756513"/>
                  </a:ext>
                </a:extLst>
              </a:tr>
            </a:tbl>
          </a:graphicData>
        </a:graphic>
      </p:graphicFrame>
      <p:sp>
        <p:nvSpPr>
          <p:cNvPr id="13" name="コンテンツ プレースホルダー 2">
            <a:extLst>
              <a:ext uri="{FF2B5EF4-FFF2-40B4-BE49-F238E27FC236}">
                <a16:creationId xmlns:a16="http://schemas.microsoft.com/office/drawing/2014/main" id="{23E55CE7-CBA0-2681-CA81-31F478236121}"/>
              </a:ext>
            </a:extLst>
          </p:cNvPr>
          <p:cNvSpPr txBox="1">
            <a:spLocks/>
          </p:cNvSpPr>
          <p:nvPr/>
        </p:nvSpPr>
        <p:spPr>
          <a:xfrm>
            <a:off x="6276975" y="1926432"/>
            <a:ext cx="5654100" cy="1258784"/>
          </a:xfrm>
          <a:prstGeom prst="rect">
            <a:avLst/>
          </a:prstGeom>
          <a:noFill/>
          <a:ln w="28575">
            <a:solidFill>
              <a:srgbClr val="FF0000"/>
            </a:solidFill>
          </a:ln>
        </p:spPr>
        <p:txBody>
          <a:bodyPr>
            <a:normAutofit/>
          </a:bodyPr>
          <a:lstStyle>
            <a:lvl1pPr marL="304784" indent="-304784" algn="l" defTabSz="1219140" rtl="0" eaLnBrk="1" latinLnBrk="0" hangingPunct="1">
              <a:spcBef>
                <a:spcPts val="1200"/>
              </a:spcBef>
              <a:buClrTx/>
              <a:buSzPct val="100000"/>
              <a:buFont typeface="Wingdings" charset="2"/>
              <a:buChar char="§"/>
              <a:tabLst>
                <a:tab pos="5331617" algn="r"/>
                <a:tab pos="10972252" algn="r"/>
              </a:tabLst>
              <a:defRPr kumimoji="1" sz="2400" b="0" i="0" kern="1200" spc="0" baseline="0">
                <a:solidFill>
                  <a:schemeClr val="tx1"/>
                </a:solidFill>
                <a:latin typeface="+mn-lt"/>
                <a:ea typeface="+mn-ea"/>
                <a:cs typeface="+mn-cs"/>
              </a:defRPr>
            </a:lvl1pPr>
            <a:lvl2pPr marL="609570" indent="-304784" algn="l" defTabSz="1219140" rtl="0" eaLnBrk="1" latinLnBrk="0" hangingPunct="1">
              <a:spcBef>
                <a:spcPts val="400"/>
              </a:spcBef>
              <a:buClrTx/>
              <a:buSzPct val="100000"/>
              <a:buFont typeface="Arial" pitchFamily="34" charset="0"/>
              <a:buChar char="–"/>
              <a:defRPr kumimoji="1" sz="2133" b="0" i="0" kern="1200" spc="0" baseline="0">
                <a:solidFill>
                  <a:schemeClr val="tx1"/>
                </a:solidFill>
                <a:latin typeface="+mn-lt"/>
                <a:ea typeface="+mn-ea"/>
                <a:cs typeface="+mn-cs"/>
              </a:defRPr>
            </a:lvl2pPr>
            <a:lvl3pPr marL="914354" indent="-304784" algn="l" defTabSz="1219140" rtl="0" eaLnBrk="1" latinLnBrk="0" hangingPunct="1">
              <a:spcBef>
                <a:spcPts val="400"/>
              </a:spcBef>
              <a:buClrTx/>
              <a:buSzPct val="100000"/>
              <a:buFont typeface="Arial" pitchFamily="34" charset="0"/>
              <a:buChar char="–"/>
              <a:defRPr kumimoji="1" sz="2133" b="0" i="0" kern="1200" spc="0" baseline="0">
                <a:solidFill>
                  <a:schemeClr val="tx1"/>
                </a:solidFill>
                <a:latin typeface="+mn-lt"/>
                <a:ea typeface="+mn-ea"/>
                <a:cs typeface="+mn-cs"/>
              </a:defRPr>
            </a:lvl3pPr>
            <a:lvl4pPr marL="1219140" indent="-304784" algn="l" defTabSz="1219140" rtl="0" eaLnBrk="1" latinLnBrk="0" hangingPunct="1">
              <a:spcBef>
                <a:spcPts val="400"/>
              </a:spcBef>
              <a:buClrTx/>
              <a:buSzPct val="100000"/>
              <a:buFont typeface="Arial" pitchFamily="34" charset="0"/>
              <a:buChar char="–"/>
              <a:defRPr kumimoji="1" sz="2133" b="0" i="0" kern="1200" spc="0" baseline="0">
                <a:solidFill>
                  <a:schemeClr val="tx1"/>
                </a:solidFill>
                <a:latin typeface="+mn-lt"/>
                <a:ea typeface="+mn-ea"/>
                <a:cs typeface="+mn-cs"/>
              </a:defRPr>
            </a:lvl4pPr>
            <a:lvl5pPr marL="1523925" indent="-304784" algn="l" defTabSz="1219140" rtl="0" eaLnBrk="1" latinLnBrk="0" hangingPunct="1">
              <a:spcBef>
                <a:spcPts val="400"/>
              </a:spcBef>
              <a:buClrTx/>
              <a:buSzPct val="100000"/>
              <a:buFont typeface="Arial" pitchFamily="34" charset="0"/>
              <a:buChar char="–"/>
              <a:defRPr kumimoji="1" sz="2133" b="0" i="0" kern="1200" spc="0" baseline="0">
                <a:solidFill>
                  <a:schemeClr val="tx1"/>
                </a:solidFill>
                <a:latin typeface="+mn-lt"/>
                <a:ea typeface="+mn-ea"/>
                <a:cs typeface="+mn-cs"/>
              </a:defRPr>
            </a:lvl5pPr>
            <a:lvl6pPr marL="3352632" indent="-304784" algn="l" defTabSz="1219140" rtl="0" eaLnBrk="1" latinLnBrk="0" hangingPunct="1">
              <a:spcBef>
                <a:spcPct val="20000"/>
              </a:spcBef>
              <a:buFont typeface="Arial" pitchFamily="34" charset="0"/>
              <a:buChar char="•"/>
              <a:defRPr kumimoji="1" sz="2667" kern="1200">
                <a:solidFill>
                  <a:schemeClr val="tx1"/>
                </a:solidFill>
                <a:latin typeface="+mn-lt"/>
                <a:ea typeface="+mn-ea"/>
                <a:cs typeface="+mn-cs"/>
              </a:defRPr>
            </a:lvl6pPr>
            <a:lvl7pPr marL="3962202" indent="-304784" algn="l" defTabSz="1219140" rtl="0" eaLnBrk="1" latinLnBrk="0" hangingPunct="1">
              <a:spcBef>
                <a:spcPct val="20000"/>
              </a:spcBef>
              <a:buFont typeface="Arial" pitchFamily="34" charset="0"/>
              <a:buChar char="•"/>
              <a:defRPr kumimoji="1" sz="2667" kern="1200">
                <a:solidFill>
                  <a:schemeClr val="tx1"/>
                </a:solidFill>
                <a:latin typeface="+mn-lt"/>
                <a:ea typeface="+mn-ea"/>
                <a:cs typeface="+mn-cs"/>
              </a:defRPr>
            </a:lvl7pPr>
            <a:lvl8pPr marL="4571772" indent="-304784" algn="l" defTabSz="1219140" rtl="0" eaLnBrk="1" latinLnBrk="0" hangingPunct="1">
              <a:spcBef>
                <a:spcPct val="20000"/>
              </a:spcBef>
              <a:buFont typeface="Arial" pitchFamily="34" charset="0"/>
              <a:buChar char="•"/>
              <a:defRPr kumimoji="1" sz="2667" kern="1200">
                <a:solidFill>
                  <a:schemeClr val="tx1"/>
                </a:solidFill>
                <a:latin typeface="+mn-lt"/>
                <a:ea typeface="+mn-ea"/>
                <a:cs typeface="+mn-cs"/>
              </a:defRPr>
            </a:lvl8pPr>
            <a:lvl9pPr marL="5181341" indent="-304784" algn="l" defTabSz="1219140" rtl="0" eaLnBrk="1" latinLnBrk="0" hangingPunct="1">
              <a:spcBef>
                <a:spcPct val="20000"/>
              </a:spcBef>
              <a:buFont typeface="Arial" pitchFamily="34" charset="0"/>
              <a:buChar char="•"/>
              <a:defRPr kumimoji="1" sz="2667" kern="1200">
                <a:solidFill>
                  <a:schemeClr val="tx1"/>
                </a:solidFill>
                <a:latin typeface="+mn-lt"/>
                <a:ea typeface="+mn-ea"/>
                <a:cs typeface="+mn-cs"/>
              </a:defRPr>
            </a:lvl9pPr>
          </a:lstStyle>
          <a:p>
            <a:pPr marL="0" marR="0" lvl="0" indent="0" algn="l" defTabSz="1219140" rtl="0" eaLnBrk="1" fontAlgn="auto" latinLnBrk="0" hangingPunct="1">
              <a:lnSpc>
                <a:spcPct val="100000"/>
              </a:lnSpc>
              <a:spcBef>
                <a:spcPts val="1200"/>
              </a:spcBef>
              <a:spcAft>
                <a:spcPts val="0"/>
              </a:spcAft>
              <a:buClrTx/>
              <a:buSzPct val="100000"/>
              <a:buFont typeface="Wingdings" charset="2"/>
              <a:buNone/>
              <a:tabLst>
                <a:tab pos="5331617" algn="r"/>
                <a:tab pos="10972252" algn="r"/>
              </a:tabLst>
              <a:defRPr/>
            </a:pP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1219140" rtl="0" eaLnBrk="1" fontAlgn="auto" latinLnBrk="0" hangingPunct="1">
              <a:lnSpc>
                <a:spcPct val="100000"/>
              </a:lnSpc>
              <a:spcBef>
                <a:spcPts val="1200"/>
              </a:spcBef>
              <a:spcAft>
                <a:spcPts val="0"/>
              </a:spcAft>
              <a:buClrTx/>
              <a:buSzPct val="100000"/>
              <a:buFont typeface="Wingdings" charset="2"/>
              <a:buNone/>
              <a:tabLst>
                <a:tab pos="5331617" algn="r"/>
                <a:tab pos="10972252" algn="r"/>
              </a:tabLst>
              <a:defRPr/>
            </a:pP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1219140" rtl="0" eaLnBrk="1" fontAlgn="auto" latinLnBrk="0" hangingPunct="1">
              <a:lnSpc>
                <a:spcPct val="100000"/>
              </a:lnSpc>
              <a:spcBef>
                <a:spcPts val="1200"/>
              </a:spcBef>
              <a:spcAft>
                <a:spcPts val="0"/>
              </a:spcAft>
              <a:buClrTx/>
              <a:buSzPct val="100000"/>
              <a:buFont typeface="Wingdings" charset="2"/>
              <a:buNone/>
              <a:tabLst>
                <a:tab pos="5331617" algn="r"/>
                <a:tab pos="10972252" algn="r"/>
              </a:tabLst>
              <a:defRPr/>
            </a:pPr>
            <a:endPar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pic>
        <p:nvPicPr>
          <p:cNvPr id="8" name="図 7">
            <a:extLst>
              <a:ext uri="{FF2B5EF4-FFF2-40B4-BE49-F238E27FC236}">
                <a16:creationId xmlns:a16="http://schemas.microsoft.com/office/drawing/2014/main" id="{D3BD23C8-3473-1E7C-3468-F9693AE211DB}"/>
              </a:ext>
            </a:extLst>
          </p:cNvPr>
          <p:cNvPicPr>
            <a:picLocks noChangeAspect="1"/>
          </p:cNvPicPr>
          <p:nvPr/>
        </p:nvPicPr>
        <p:blipFill rotWithShape="1">
          <a:blip r:embed="rId3"/>
          <a:srcRect l="4035" t="3546" r="6447" b="2217"/>
          <a:stretch/>
        </p:blipFill>
        <p:spPr>
          <a:xfrm>
            <a:off x="6276976" y="3266766"/>
            <a:ext cx="3735150" cy="3324325"/>
          </a:xfrm>
          <a:prstGeom prst="rect">
            <a:avLst/>
          </a:prstGeom>
          <a:solidFill>
            <a:srgbClr val="663300"/>
          </a:solidFill>
          <a:ln w="12700">
            <a:solidFill>
              <a:srgbClr val="663300"/>
            </a:solidFill>
          </a:ln>
        </p:spPr>
      </p:pic>
      <p:sp>
        <p:nvSpPr>
          <p:cNvPr id="9" name="テキスト ボックス 8">
            <a:extLst>
              <a:ext uri="{FF2B5EF4-FFF2-40B4-BE49-F238E27FC236}">
                <a16:creationId xmlns:a16="http://schemas.microsoft.com/office/drawing/2014/main" id="{D1D977DE-2CDA-F692-E69D-3078430D3156}"/>
              </a:ext>
            </a:extLst>
          </p:cNvPr>
          <p:cNvSpPr txBox="1"/>
          <p:nvPr/>
        </p:nvSpPr>
        <p:spPr>
          <a:xfrm>
            <a:off x="6438804" y="6607904"/>
            <a:ext cx="3563796" cy="200055"/>
          </a:xfrm>
          <a:prstGeom prst="rect">
            <a:avLst/>
          </a:prstGeom>
          <a:noFill/>
        </p:spPr>
        <p:txBody>
          <a:bodyPr wrap="none" rtlCol="0">
            <a:spAutoFit/>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7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2020</a:t>
            </a:r>
            <a:r>
              <a:rPr kumimoji="1" lang="ja-JP" altLang="en-US" sz="7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a:t>
            </a:r>
            <a:r>
              <a:rPr kumimoji="1" lang="en-US" altLang="ja-JP" sz="7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JCS</a:t>
            </a:r>
            <a:r>
              <a:rPr kumimoji="1" lang="ja-JP" altLang="en-US" sz="7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ガイドラインフォーカスアップデート版 冠動脈疾患患者における抗血栓療法より引用</a:t>
            </a:r>
          </a:p>
        </p:txBody>
      </p:sp>
      <p:sp>
        <p:nvSpPr>
          <p:cNvPr id="10" name="テキスト ボックス 9">
            <a:extLst>
              <a:ext uri="{FF2B5EF4-FFF2-40B4-BE49-F238E27FC236}">
                <a16:creationId xmlns:a16="http://schemas.microsoft.com/office/drawing/2014/main" id="{15FCF0CD-9493-B069-F00C-47C1BC4CD6D8}"/>
              </a:ext>
            </a:extLst>
          </p:cNvPr>
          <p:cNvSpPr txBox="1"/>
          <p:nvPr/>
        </p:nvSpPr>
        <p:spPr>
          <a:xfrm>
            <a:off x="9991549" y="3208970"/>
            <a:ext cx="2268776" cy="353943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40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日本版 </a:t>
            </a:r>
            <a:r>
              <a:rPr kumimoji="0" lang="en-US" altLang="zh-TW" sz="140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HBR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zh-TW"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年齢（≧ </a:t>
            </a:r>
            <a:r>
              <a:rPr kumimoji="0" lang="en-US" altLang="zh-TW"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75</a:t>
            </a:r>
            <a:r>
              <a:rPr kumimoji="0" lang="zh-TW"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歳）</a:t>
            </a:r>
            <a:endParaRPr kumimoji="0" lang="en-US" altLang="zh-TW"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zh-TW"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体重（</a:t>
            </a:r>
            <a:r>
              <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&lt; </a:t>
            </a:r>
            <a:r>
              <a:rPr kumimoji="0" lang="en-US" altLang="zh-TW"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55kg</a:t>
            </a:r>
            <a:r>
              <a:rPr kumimoji="0" lang="zh-TW"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0" lang="en-US" altLang="zh-TW"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zh-TW"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腎機能 </a:t>
            </a:r>
            <a:endParaRPr kumimoji="0" lang="en-US" altLang="zh-TW"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0" lang="zh-TW"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貧血（</a:t>
            </a:r>
            <a:r>
              <a:rPr kumimoji="0" lang="en-US" altLang="zh-TW"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Hb</a:t>
            </a:r>
            <a:r>
              <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&lt; 11g/dL</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心不全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抗凝固薬</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末梢動脈疾患</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出血既往</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脳卒中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血小板数</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悪性腫瘍</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肝硬変</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手術予定</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外傷</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その他（       　　　 　</a:t>
            </a:r>
            <a:r>
              <a:rPr kumimoji="1" lang="ja-JP" altLang="en-US" sz="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p:txBody>
      </p:sp>
      <p:sp>
        <p:nvSpPr>
          <p:cNvPr id="12" name="タイトル 1">
            <a:extLst>
              <a:ext uri="{FF2B5EF4-FFF2-40B4-BE49-F238E27FC236}">
                <a16:creationId xmlns:a16="http://schemas.microsoft.com/office/drawing/2014/main" id="{DBD47B01-FEE6-5E55-25C6-FA43BB799532}"/>
              </a:ext>
            </a:extLst>
          </p:cNvPr>
          <p:cNvSpPr txBox="1">
            <a:spLocks/>
          </p:cNvSpPr>
          <p:nvPr/>
        </p:nvSpPr>
        <p:spPr>
          <a:xfrm>
            <a:off x="6143093" y="163398"/>
            <a:ext cx="5983349" cy="445364"/>
          </a:xfrm>
          <a:prstGeom prst="rect">
            <a:avLst/>
          </a:prstGeom>
        </p:spPr>
        <p:txBody>
          <a:bodyPr>
            <a:noAutofit/>
          </a:bodyPr>
          <a:lstStyle>
            <a:lvl1pPr algn="l" defTabSz="1219140" rtl="0" eaLnBrk="1" latinLnBrk="0" hangingPunct="1">
              <a:lnSpc>
                <a:spcPct val="90000"/>
              </a:lnSpc>
              <a:spcBef>
                <a:spcPct val="0"/>
              </a:spcBef>
              <a:buNone/>
              <a:defRPr kumimoji="1" sz="4267" b="1" i="0" kern="1200" spc="-133" baseline="0">
                <a:solidFill>
                  <a:schemeClr val="tx1"/>
                </a:solidFill>
                <a:latin typeface="+mj-ea"/>
                <a:ea typeface="+mj-ea"/>
                <a:cs typeface="Arial Black" charset="0"/>
              </a:defRPr>
            </a:lvl1pPr>
          </a:lstStyle>
          <a:p>
            <a:pPr marL="0" marR="0" lvl="0" indent="0" algn="l" defTabSz="1219140" rtl="0" eaLnBrk="1" fontAlgn="auto" latinLnBrk="0" hangingPunct="1">
              <a:lnSpc>
                <a:spcPct val="90000"/>
              </a:lnSpc>
              <a:spcBef>
                <a:spcPct val="0"/>
              </a:spcBef>
              <a:spcAft>
                <a:spcPts val="0"/>
              </a:spcAft>
              <a:buClrTx/>
              <a:buSzTx/>
              <a:buFontTx/>
              <a:buNone/>
              <a:tabLst/>
              <a:defRPr/>
            </a:pPr>
            <a:endParaRPr kumimoji="1" lang="ja-JP" altLang="en-US" sz="24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Tx/>
              <a:buNone/>
              <a:tabLst/>
              <a:defRPr/>
            </a:pPr>
            <a:endParaRPr kumimoji="1" lang="en-US" altLang="ja-JP"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Tx/>
              <a:buNone/>
              <a:tabLst/>
              <a:defRPr/>
            </a:pPr>
            <a:br>
              <a:rPr kumimoji="1" lang="en-US" altLang="ja-JP"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r>
              <a:rPr kumimoji="1" lang="ja-JP" altLang="en-US"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現在、下記の抗血小板薬・抗凝固薬を内服中です。</a:t>
            </a:r>
            <a:br>
              <a:rPr kumimoji="1" lang="en-US" altLang="ja-JP"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r>
              <a:rPr kumimoji="1" lang="ja-JP" altLang="en-US"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ja-JP" altLang="en-US" sz="11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ja-JP" altLang="en-US"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バイアスピリン　　　　　　　　□ クロピドグレル </a:t>
            </a:r>
            <a:endParaRPr kumimoji="1" lang="en-US" altLang="ja-JP"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Tx/>
              <a:buNone/>
              <a:tabLst/>
              <a:defRPr/>
            </a:pPr>
            <a:r>
              <a:rPr kumimoji="1" lang="ja-JP" altLang="en-US"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ja-JP" altLang="en-US" sz="11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ja-JP" altLang="en-US"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プラスグレル　　　　　 　　　 </a:t>
            </a:r>
            <a:r>
              <a:rPr kumimoji="1" lang="ja-JP" altLang="en-US" sz="6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ja-JP" altLang="en-US"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その他（      　      　     　　）</a:t>
            </a:r>
            <a:br>
              <a:rPr kumimoji="1" lang="en-US" altLang="ja-JP"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r>
              <a:rPr kumimoji="1" lang="ja-JP" altLang="en-US"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将来の出血合併症の軽減のため、治療部位の仕上がりや患者のリスクを考慮し、</a:t>
            </a:r>
            <a:endParaRPr kumimoji="1" lang="en-US" altLang="ja-JP"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Tx/>
              <a:buNone/>
              <a:tabLst/>
              <a:defRPr/>
            </a:pPr>
            <a:r>
              <a:rPr kumimoji="1" lang="ja-JP" altLang="en-US"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以下の日程で減量又は単剤（</a:t>
            </a:r>
            <a:r>
              <a:rPr kumimoji="1" lang="en-US" altLang="ja-JP"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SAPT</a:t>
            </a:r>
            <a:r>
              <a:rPr kumimoji="1" lang="ja-JP" altLang="en-US"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）への切り替えをお願い致します。</a:t>
            </a:r>
            <a:endParaRPr kumimoji="1" lang="en-US" altLang="ja-JP"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Tx/>
              <a:buNone/>
              <a:tabLst/>
              <a:defRPr/>
            </a:pPr>
            <a:r>
              <a:rPr kumimoji="1" lang="en-US" altLang="ja-JP" sz="9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endParaRPr kumimoji="1" lang="en-US" altLang="ja-JP" sz="9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 typeface="Wingdings" charset="2"/>
              <a:buNone/>
              <a:tabLst/>
              <a:defRPr/>
            </a:pPr>
            <a:r>
              <a:rPr kumimoji="1" lang="ja-JP" altLang="en-US"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1400" b="0" i="0" u="sng"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年　　　　月</a:t>
            </a:r>
            <a:r>
              <a:rPr kumimoji="1" lang="ja-JP" altLang="en-US"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頃に、下記の抗血小板薬への変更をお願い致します。（</a:t>
            </a:r>
            <a:r>
              <a:rPr kumimoji="1" lang="en-US" altLang="ja-JP"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DAPT</a:t>
            </a:r>
            <a:r>
              <a:rPr kumimoji="1" lang="ja-JP" altLang="en-US" sz="1400" b="0" i="0" u="sng"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en-US" altLang="ja-JP" sz="1400" b="0" i="0" u="sng"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1400" b="0" i="0" u="sng"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ヶ月間</a:t>
            </a:r>
            <a:r>
              <a:rPr kumimoji="1" lang="ja-JP" altLang="en-US"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に相当します）</a:t>
            </a:r>
            <a:endParaRPr kumimoji="1" lang="en-US" altLang="ja-JP"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 typeface="Wingdings" charset="2"/>
              <a:buNone/>
              <a:tabLst/>
              <a:defRPr/>
            </a:pPr>
            <a:r>
              <a:rPr kumimoji="1" lang="ja-JP" altLang="en-US"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11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バイアスピリン単剤　　　　 </a:t>
            </a:r>
            <a:r>
              <a:rPr kumimoji="1" lang="ja-JP" altLang="en-US" sz="12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クロピドグレル単剤 </a:t>
            </a:r>
            <a:endParaRPr kumimoji="1" lang="en-US" altLang="ja-JP"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 typeface="Wingdings" charset="2"/>
              <a:buNone/>
              <a:tabLst/>
              <a:defRPr/>
            </a:pPr>
            <a:r>
              <a:rPr kumimoji="1" lang="ja-JP" altLang="en-US"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11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プラスグレル単剤　　　　    </a:t>
            </a:r>
            <a:r>
              <a:rPr kumimoji="1" lang="ja-JP" altLang="en-US" sz="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その他（　　　　　　　　　　）</a:t>
            </a:r>
            <a:endParaRPr kumimoji="1" lang="en-US" altLang="ja-JP"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Tx/>
              <a:buNone/>
              <a:tabLst/>
              <a:defRPr/>
            </a:pPr>
            <a:endParaRPr kumimoji="1" lang="en-US" altLang="ja-JP"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Tx/>
              <a:buNone/>
              <a:tabLst/>
              <a:defRPr/>
            </a:pPr>
            <a:r>
              <a:rPr kumimoji="1" lang="ja-JP" altLang="en-US"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11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1400" b="0" i="0" u="none" strike="noStrike" kern="1200" cap="none" spc="-133"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抗凝固薬投与中（ □心房細動　 □人工弁　 □その他理由（　　　　　　　　　））　</a:t>
            </a:r>
            <a:endParaRPr kumimoji="1" lang="ja-JP" altLang="en-US" sz="1400" b="0" i="0" u="none" strike="noStrike" kern="1200" cap="none" spc="-133" normalizeH="0" baseline="0" noProof="0" dirty="0">
              <a:ln>
                <a:noFill/>
              </a:ln>
              <a:solidFill>
                <a:srgbClr val="000000"/>
              </a:solidFill>
              <a:effectLst/>
              <a:uLnTx/>
              <a:uFillTx/>
              <a:latin typeface="Meiryo UI"/>
              <a:ea typeface="Meiryo UI"/>
            </a:endParaRPr>
          </a:p>
          <a:p>
            <a:pPr marL="0" marR="0" lvl="0" indent="0" algn="l" defTabSz="1219140" rtl="0" eaLnBrk="1" fontAlgn="auto" latinLnBrk="0" hangingPunct="1">
              <a:lnSpc>
                <a:spcPct val="90000"/>
              </a:lnSpc>
              <a:spcBef>
                <a:spcPct val="0"/>
              </a:spcBef>
              <a:spcAft>
                <a:spcPts val="0"/>
              </a:spcAft>
              <a:buClrTx/>
              <a:buSzTx/>
              <a:buFont typeface="Wingdings" charset="2"/>
              <a:buNone/>
              <a:tabLst/>
              <a:defRPr/>
            </a:pPr>
            <a:endParaRPr kumimoji="1" lang="en-US" altLang="ja-JP" sz="14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Tx/>
              <a:buNone/>
              <a:tabLst/>
              <a:defRPr/>
            </a:pPr>
            <a:br>
              <a:rPr kumimoji="1" lang="en-US" altLang="ja-JP" sz="14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br>
              <a:rPr kumimoji="1" lang="ja-JP" altLang="en-US" sz="14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endParaRPr kumimoji="1" lang="ja-JP" altLang="en-US" sz="14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15" name="タイトル 1">
            <a:extLst>
              <a:ext uri="{FF2B5EF4-FFF2-40B4-BE49-F238E27FC236}">
                <a16:creationId xmlns:a16="http://schemas.microsoft.com/office/drawing/2014/main" id="{3F34E859-37E3-4CD3-B95A-80EF32DBD88C}"/>
              </a:ext>
            </a:extLst>
          </p:cNvPr>
          <p:cNvSpPr txBox="1">
            <a:spLocks/>
          </p:cNvSpPr>
          <p:nvPr/>
        </p:nvSpPr>
        <p:spPr>
          <a:xfrm>
            <a:off x="62344" y="348980"/>
            <a:ext cx="12064098" cy="445364"/>
          </a:xfrm>
          <a:prstGeom prst="rect">
            <a:avLst/>
          </a:prstGeom>
        </p:spPr>
        <p:txBody>
          <a:bodyPr>
            <a:noAutofit/>
          </a:bodyPr>
          <a:lstStyle>
            <a:lvl1pPr algn="l" defTabSz="1219140" rtl="0" eaLnBrk="1" latinLnBrk="0" hangingPunct="1">
              <a:lnSpc>
                <a:spcPct val="90000"/>
              </a:lnSpc>
              <a:spcBef>
                <a:spcPct val="0"/>
              </a:spcBef>
              <a:buNone/>
              <a:defRPr kumimoji="1" sz="4267" b="1" i="0" kern="1200" spc="-133" baseline="0">
                <a:solidFill>
                  <a:schemeClr val="tx1"/>
                </a:solidFill>
                <a:latin typeface="+mj-ea"/>
                <a:ea typeface="+mj-ea"/>
                <a:cs typeface="Arial Black" charset="0"/>
              </a:defRPr>
            </a:lvl1pPr>
          </a:lstStyle>
          <a:p>
            <a:pPr marL="0" marR="0" lvl="0" indent="0" algn="l" defTabSz="1219140" rtl="0" eaLnBrk="1" fontAlgn="auto" latinLnBrk="0" hangingPunct="1">
              <a:lnSpc>
                <a:spcPct val="90000"/>
              </a:lnSpc>
              <a:spcBef>
                <a:spcPct val="0"/>
              </a:spcBef>
              <a:spcAft>
                <a:spcPts val="0"/>
              </a:spcAft>
              <a:buClrTx/>
              <a:buSzTx/>
              <a:buFontTx/>
              <a:buNone/>
              <a:tabLst/>
              <a:defRPr/>
            </a:pPr>
            <a:endParaRPr kumimoji="1" lang="en-US" altLang="ja-JP" sz="16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Tx/>
              <a:buNone/>
              <a:tabLst/>
              <a:defRPr/>
            </a:pPr>
            <a:r>
              <a:rPr kumimoji="1" lang="ja-JP" altLang="en-US" sz="18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病院での治療記録　　　　　</a:t>
            </a:r>
            <a:r>
              <a:rPr kumimoji="1" lang="en-US" altLang="ja-JP" sz="18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ja-JP" altLang="en-US" sz="18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抗血小板薬・抗凝固薬連絡票</a:t>
            </a:r>
          </a:p>
          <a:p>
            <a:pPr marL="0" marR="0" lvl="0" indent="0" algn="l" defTabSz="1219140" rtl="0" eaLnBrk="1" fontAlgn="auto" latinLnBrk="0" hangingPunct="1">
              <a:lnSpc>
                <a:spcPct val="90000"/>
              </a:lnSpc>
              <a:spcBef>
                <a:spcPct val="0"/>
              </a:spcBef>
              <a:spcAft>
                <a:spcPts val="0"/>
              </a:spcAft>
              <a:buClrTx/>
              <a:buSzTx/>
              <a:buFontTx/>
              <a:buNone/>
              <a:tabLst/>
              <a:defRPr/>
            </a:pPr>
            <a:endParaRPr kumimoji="1" lang="en-US" altLang="ja-JP" sz="16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Tx/>
              <a:buNone/>
              <a:tabLst/>
              <a:defRPr/>
            </a:pPr>
            <a:br>
              <a:rPr kumimoji="1" lang="en-US" altLang="ja-JP" sz="16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endParaRPr kumimoji="1" lang="ja-JP" altLang="en-US" sz="16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pic>
        <p:nvPicPr>
          <p:cNvPr id="23" name="図 22">
            <a:extLst>
              <a:ext uri="{FF2B5EF4-FFF2-40B4-BE49-F238E27FC236}">
                <a16:creationId xmlns:a16="http://schemas.microsoft.com/office/drawing/2014/main" id="{EC821491-0DE9-5FB8-6F3A-BC31973BE267}"/>
              </a:ext>
            </a:extLst>
          </p:cNvPr>
          <p:cNvPicPr>
            <a:picLocks noChangeAspect="1"/>
          </p:cNvPicPr>
          <p:nvPr/>
        </p:nvPicPr>
        <p:blipFill>
          <a:blip r:embed="rId4"/>
          <a:stretch>
            <a:fillRect/>
          </a:stretch>
        </p:blipFill>
        <p:spPr>
          <a:xfrm>
            <a:off x="154799" y="3048083"/>
            <a:ext cx="3279765" cy="3240010"/>
          </a:xfrm>
          <a:prstGeom prst="rect">
            <a:avLst/>
          </a:prstGeom>
        </p:spPr>
      </p:pic>
      <p:sp>
        <p:nvSpPr>
          <p:cNvPr id="2" name="タイトル 1">
            <a:extLst>
              <a:ext uri="{FF2B5EF4-FFF2-40B4-BE49-F238E27FC236}">
                <a16:creationId xmlns:a16="http://schemas.microsoft.com/office/drawing/2014/main" id="{4AE555B8-70CE-1DC1-683A-2582E0D0567E}"/>
              </a:ext>
            </a:extLst>
          </p:cNvPr>
          <p:cNvSpPr txBox="1">
            <a:spLocks/>
          </p:cNvSpPr>
          <p:nvPr/>
        </p:nvSpPr>
        <p:spPr>
          <a:xfrm>
            <a:off x="62344" y="163398"/>
            <a:ext cx="5983349" cy="445364"/>
          </a:xfrm>
          <a:prstGeom prst="rect">
            <a:avLst/>
          </a:prstGeom>
        </p:spPr>
        <p:txBody>
          <a:bodyPr>
            <a:noAutofit/>
          </a:bodyPr>
          <a:lstStyle>
            <a:lvl1pPr algn="l" defTabSz="1219140" rtl="0" eaLnBrk="1" latinLnBrk="0" hangingPunct="1">
              <a:lnSpc>
                <a:spcPct val="90000"/>
              </a:lnSpc>
              <a:spcBef>
                <a:spcPct val="0"/>
              </a:spcBef>
              <a:buNone/>
              <a:defRPr kumimoji="1" sz="4267" b="1" i="0" kern="1200" spc="-133" baseline="0">
                <a:solidFill>
                  <a:schemeClr val="tx1"/>
                </a:solidFill>
                <a:latin typeface="+mj-ea"/>
                <a:ea typeface="+mj-ea"/>
                <a:cs typeface="Arial Black" charset="0"/>
              </a:defRPr>
            </a:lvl1pPr>
          </a:lstStyle>
          <a:p>
            <a:pPr marL="0" marR="0" lvl="0" indent="0" algn="l" defTabSz="121914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連絡票</a:t>
            </a:r>
            <a:endParaRPr kumimoji="1" lang="en-US" altLang="ja-JP"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90000"/>
              </a:lnSpc>
              <a:spcBef>
                <a:spcPct val="0"/>
              </a:spcBef>
              <a:spcAft>
                <a:spcPts val="0"/>
              </a:spcAft>
              <a:buClrTx/>
              <a:buSzTx/>
              <a:buFontTx/>
              <a:buNone/>
              <a:tabLst/>
              <a:defRPr/>
            </a:pPr>
            <a:br>
              <a:rPr kumimoji="1" lang="en-US" altLang="ja-JP" sz="1400" b="0"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endParaRPr kumimoji="1" lang="ja-JP" altLang="en-US" sz="14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99011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7">
            <a:extLst>
              <a:ext uri="{FF2B5EF4-FFF2-40B4-BE49-F238E27FC236}">
                <a16:creationId xmlns:a16="http://schemas.microsoft.com/office/drawing/2014/main" id="{BD66072E-1877-B65E-62CA-587F1AC4C7CA}"/>
              </a:ext>
            </a:extLst>
          </p:cNvPr>
          <p:cNvGraphicFramePr>
            <a:graphicFrameLocks noGrp="1"/>
          </p:cNvGraphicFramePr>
          <p:nvPr>
            <p:ph idx="1"/>
            <p:extLst>
              <p:ext uri="{D42A27DB-BD31-4B8C-83A1-F6EECF244321}">
                <p14:modId xmlns:p14="http://schemas.microsoft.com/office/powerpoint/2010/main" val="354687814"/>
              </p:ext>
            </p:extLst>
          </p:nvPr>
        </p:nvGraphicFramePr>
        <p:xfrm>
          <a:off x="156000" y="622206"/>
          <a:ext cx="11880000" cy="6048720"/>
        </p:xfrm>
        <a:graphic>
          <a:graphicData uri="http://schemas.openxmlformats.org/drawingml/2006/table">
            <a:tbl>
              <a:tblPr firstRow="1" bandRow="1">
                <a:tableStyleId>{93296810-A885-4BE3-A3E7-6D5BEEA58F35}</a:tableStyleId>
              </a:tblPr>
              <a:tblGrid>
                <a:gridCol w="378256">
                  <a:extLst>
                    <a:ext uri="{9D8B030D-6E8A-4147-A177-3AD203B41FA5}">
                      <a16:colId xmlns:a16="http://schemas.microsoft.com/office/drawing/2014/main" val="1271011863"/>
                    </a:ext>
                  </a:extLst>
                </a:gridCol>
                <a:gridCol w="3636392">
                  <a:extLst>
                    <a:ext uri="{9D8B030D-6E8A-4147-A177-3AD203B41FA5}">
                      <a16:colId xmlns:a16="http://schemas.microsoft.com/office/drawing/2014/main" val="2391900149"/>
                    </a:ext>
                  </a:extLst>
                </a:gridCol>
                <a:gridCol w="7865352">
                  <a:extLst>
                    <a:ext uri="{9D8B030D-6E8A-4147-A177-3AD203B41FA5}">
                      <a16:colId xmlns:a16="http://schemas.microsoft.com/office/drawing/2014/main" val="3976378505"/>
                    </a:ext>
                  </a:extLst>
                </a:gridCol>
              </a:tblGrid>
              <a:tr h="288000">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質問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回答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203567286"/>
                  </a:ext>
                </a:extLst>
              </a:tr>
              <a:tr h="118930">
                <a:tc>
                  <a:txBody>
                    <a:bodyPr/>
                    <a:lstStyle/>
                    <a:p>
                      <a:pPr algn="ctr"/>
                      <a:r>
                        <a:rPr kumimoji="1" lang="en-US" altLang="ja-JP" sz="1200" dirty="0">
                          <a:latin typeface="Meiryo UI" panose="020B0604030504040204" pitchFamily="50" charset="-128"/>
                          <a:ea typeface="Meiryo UI" panose="020B0604030504040204" pitchFamily="50" charset="-128"/>
                        </a:rPr>
                        <a:t>1</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パスの管理目標を教えて下さい。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4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急性冠症候群の二次予防としては、血圧 </a:t>
                      </a:r>
                      <a:r>
                        <a:rPr kumimoji="1" lang="en-US" altLang="ja-JP" sz="1200" dirty="0">
                          <a:solidFill>
                            <a:schemeClr val="tx1"/>
                          </a:solidFill>
                          <a:latin typeface="Meiryo UI" panose="020B0604030504040204" pitchFamily="50" charset="-128"/>
                          <a:ea typeface="Meiryo UI" panose="020B0604030504040204" pitchFamily="50" charset="-128"/>
                        </a:rPr>
                        <a:t>&lt; 130/80mmHg</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LDL-C &lt; 70mg/dL</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HDL-C ≧ 40mg/dL</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TG</a:t>
                      </a: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&lt; 150mg/dL</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HbA1c &lt; 7.0% </a:t>
                      </a:r>
                      <a:r>
                        <a:rPr kumimoji="1" lang="ja-JP" altLang="en-US" sz="1200" dirty="0">
                          <a:solidFill>
                            <a:schemeClr val="tx1"/>
                          </a:solidFill>
                          <a:latin typeface="Meiryo UI" panose="020B0604030504040204" pitchFamily="50" charset="-128"/>
                          <a:ea typeface="Meiryo UI" panose="020B0604030504040204" pitchFamily="50" charset="-128"/>
                        </a:rPr>
                        <a:t>が目標です。高齢者では血圧・</a:t>
                      </a:r>
                      <a:r>
                        <a:rPr kumimoji="1" lang="en-US" altLang="ja-JP" sz="1200" dirty="0">
                          <a:solidFill>
                            <a:schemeClr val="tx1"/>
                          </a:solidFill>
                          <a:latin typeface="Meiryo UI" panose="020B0604030504040204" pitchFamily="50" charset="-128"/>
                          <a:ea typeface="Meiryo UI" panose="020B0604030504040204" pitchFamily="50" charset="-128"/>
                        </a:rPr>
                        <a:t>HbA1c</a:t>
                      </a:r>
                      <a:r>
                        <a:rPr kumimoji="1" lang="ja-JP" altLang="en-US" sz="1200" dirty="0">
                          <a:solidFill>
                            <a:schemeClr val="tx1"/>
                          </a:solidFill>
                          <a:latin typeface="Meiryo UI" panose="020B0604030504040204" pitchFamily="50" charset="-128"/>
                          <a:ea typeface="Meiryo UI" panose="020B0604030504040204" pitchFamily="50" charset="-128"/>
                        </a:rPr>
                        <a:t>の目標は適宜ご検討下さい。</a:t>
                      </a:r>
                      <a:endParaRPr lang="en-US" altLang="ja-JP" sz="1200" b="0" i="0" dirty="0">
                        <a:solidFill>
                          <a:schemeClr val="tx1"/>
                        </a:solidFill>
                        <a:effectLst/>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100000"/>
                        </a:lnSpc>
                        <a:spcBef>
                          <a:spcPts val="0"/>
                        </a:spcBef>
                        <a:spcAft>
                          <a:spcPts val="0"/>
                        </a:spcAft>
                        <a:buClrTx/>
                        <a:buSzTx/>
                        <a:buFontTx/>
                        <a:buNone/>
                        <a:tabLst/>
                        <a:defRPr/>
                      </a:pPr>
                      <a:r>
                        <a:rPr lang="en-US" altLang="ja-JP" sz="1200" b="0" i="0" dirty="0">
                          <a:solidFill>
                            <a:schemeClr val="tx1"/>
                          </a:solidFill>
                          <a:effectLst/>
                          <a:latin typeface="Meiryo UI" panose="020B0604030504040204" pitchFamily="50" charset="-128"/>
                          <a:ea typeface="Meiryo UI" panose="020B0604030504040204" pitchFamily="50" charset="-128"/>
                        </a:rPr>
                        <a:t>LDL-C</a:t>
                      </a:r>
                      <a:r>
                        <a:rPr lang="ja-JP" altLang="en-US" sz="1200" b="0" i="0" dirty="0">
                          <a:solidFill>
                            <a:schemeClr val="tx1"/>
                          </a:solidFill>
                          <a:effectLst/>
                          <a:latin typeface="Meiryo UI" panose="020B0604030504040204" pitchFamily="50" charset="-128"/>
                          <a:ea typeface="Meiryo UI" panose="020B0604030504040204" pitchFamily="50" charset="-128"/>
                        </a:rPr>
                        <a:t>については、急性冠症候群に加え、慢性冠症候群の二次予防として、</a:t>
                      </a:r>
                      <a:r>
                        <a:rPr lang="en-US" altLang="ja-JP" sz="1200" b="0" i="0" dirty="0">
                          <a:solidFill>
                            <a:schemeClr val="tx1"/>
                          </a:solidFill>
                          <a:effectLst/>
                          <a:latin typeface="Meiryo UI" panose="020B0604030504040204" pitchFamily="50" charset="-128"/>
                          <a:ea typeface="Meiryo UI" panose="020B0604030504040204" pitchFamily="50" charset="-128"/>
                        </a:rPr>
                        <a:t>&lt;</a:t>
                      </a:r>
                      <a:r>
                        <a:rPr lang="ja-JP" altLang="en-US" sz="1200" b="0" i="0" dirty="0">
                          <a:solidFill>
                            <a:schemeClr val="tx1"/>
                          </a:solidFill>
                          <a:effectLst/>
                          <a:latin typeface="Meiryo UI" panose="020B0604030504040204" pitchFamily="50" charset="-128"/>
                          <a:ea typeface="Meiryo UI" panose="020B0604030504040204" pitchFamily="50" charset="-128"/>
                        </a:rPr>
                        <a:t> </a:t>
                      </a:r>
                      <a:r>
                        <a:rPr lang="en-US" altLang="ja-JP" sz="1200" b="0" i="0" dirty="0">
                          <a:solidFill>
                            <a:schemeClr val="tx1"/>
                          </a:solidFill>
                          <a:effectLst/>
                          <a:latin typeface="Meiryo UI" panose="020B0604030504040204" pitchFamily="50" charset="-128"/>
                          <a:ea typeface="Meiryo UI" panose="020B0604030504040204" pitchFamily="50" charset="-128"/>
                        </a:rPr>
                        <a:t>70mg/dL</a:t>
                      </a:r>
                      <a:r>
                        <a:rPr lang="ja-JP" altLang="en-US" sz="1200" b="0" i="0" dirty="0">
                          <a:solidFill>
                            <a:schemeClr val="tx1"/>
                          </a:solidFill>
                          <a:effectLst/>
                          <a:latin typeface="Meiryo UI" panose="020B0604030504040204" pitchFamily="50" charset="-128"/>
                          <a:ea typeface="Meiryo UI" panose="020B0604030504040204" pitchFamily="50" charset="-128"/>
                        </a:rPr>
                        <a:t>（及び治療前から</a:t>
                      </a:r>
                      <a:r>
                        <a:rPr lang="en-US" altLang="ja-JP" sz="1200" b="0" i="0" dirty="0">
                          <a:solidFill>
                            <a:schemeClr val="tx1"/>
                          </a:solidFill>
                          <a:effectLst/>
                          <a:latin typeface="Meiryo UI" panose="020B0604030504040204" pitchFamily="50" charset="-128"/>
                          <a:ea typeface="Meiryo UI" panose="020B0604030504040204" pitchFamily="50" charset="-128"/>
                        </a:rPr>
                        <a:t>50%</a:t>
                      </a:r>
                      <a:r>
                        <a:rPr lang="ja-JP" altLang="en-US" sz="1200" b="0" i="0" dirty="0">
                          <a:solidFill>
                            <a:schemeClr val="tx1"/>
                          </a:solidFill>
                          <a:effectLst/>
                          <a:latin typeface="Meiryo UI" panose="020B0604030504040204" pitchFamily="50" charset="-128"/>
                          <a:ea typeface="Meiryo UI" panose="020B0604030504040204" pitchFamily="50" charset="-128"/>
                        </a:rPr>
                        <a:t>以上の減少）を目指すことが推奨されています。</a:t>
                      </a:r>
                      <a:endParaRPr lang="en-US" altLang="ja-JP" sz="1200" b="0" i="0" dirty="0">
                        <a:solidFill>
                          <a:schemeClr val="tx1"/>
                        </a:solidFill>
                        <a:effectLst/>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34637865"/>
                  </a:ext>
                </a:extLst>
              </a:tr>
              <a:tr h="0">
                <a:tc>
                  <a:txBody>
                    <a:bodyPr/>
                    <a:lstStyle/>
                    <a:p>
                      <a:pPr algn="ctr"/>
                      <a:r>
                        <a:rPr kumimoji="1" lang="en-US" altLang="ja-JP" sz="1200" dirty="0">
                          <a:latin typeface="Meiryo UI" panose="020B0604030504040204" pitchFamily="50" charset="-128"/>
                          <a:ea typeface="Meiryo UI" panose="020B0604030504040204" pitchFamily="50" charset="-128"/>
                        </a:rPr>
                        <a:t>2</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LDL-C</a:t>
                      </a:r>
                      <a:r>
                        <a:rPr kumimoji="1" lang="ja-JP" altLang="en-US" sz="1200" dirty="0">
                          <a:solidFill>
                            <a:schemeClr val="tx1"/>
                          </a:solidFill>
                          <a:latin typeface="Meiryo UI" panose="020B0604030504040204" pitchFamily="50" charset="-128"/>
                          <a:ea typeface="Meiryo UI" panose="020B0604030504040204" pitchFamily="50" charset="-128"/>
                        </a:rPr>
                        <a:t>値の管理中の注意点はありますか？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急性冠症候群発症直後には、</a:t>
                      </a:r>
                      <a:r>
                        <a:rPr kumimoji="1" lang="en-US" altLang="ja-JP" sz="1200" dirty="0">
                          <a:solidFill>
                            <a:schemeClr val="tx1"/>
                          </a:solidFill>
                          <a:latin typeface="Meiryo UI" panose="020B0604030504040204" pitchFamily="50" charset="-128"/>
                          <a:ea typeface="Meiryo UI" panose="020B0604030504040204" pitchFamily="50" charset="-128"/>
                        </a:rPr>
                        <a:t>LDL-C</a:t>
                      </a:r>
                      <a:r>
                        <a:rPr kumimoji="1" lang="ja-JP" altLang="en-US" sz="1200" dirty="0">
                          <a:solidFill>
                            <a:schemeClr val="tx1"/>
                          </a:solidFill>
                          <a:latin typeface="Meiryo UI" panose="020B0604030504040204" pitchFamily="50" charset="-128"/>
                          <a:ea typeface="Meiryo UI" panose="020B0604030504040204" pitchFamily="50" charset="-128"/>
                        </a:rPr>
                        <a:t>が平時より低下するため、過小評価されてしまうケースがあります。退院後</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回目の測定時は、前回の測定時と比較して</a:t>
                      </a:r>
                      <a:r>
                        <a:rPr kumimoji="1" lang="en-US" altLang="ja-JP" sz="1200" dirty="0">
                          <a:solidFill>
                            <a:schemeClr val="tx1"/>
                          </a:solidFill>
                          <a:latin typeface="Meiryo UI" panose="020B0604030504040204" pitchFamily="50" charset="-128"/>
                          <a:ea typeface="Meiryo UI" panose="020B0604030504040204" pitchFamily="50" charset="-128"/>
                        </a:rPr>
                        <a:t>LDL-C</a:t>
                      </a:r>
                      <a:r>
                        <a:rPr kumimoji="1" lang="ja-JP" altLang="en-US" sz="1200" dirty="0">
                          <a:solidFill>
                            <a:schemeClr val="tx1"/>
                          </a:solidFill>
                          <a:latin typeface="Meiryo UI" panose="020B0604030504040204" pitchFamily="50" charset="-128"/>
                          <a:ea typeface="Meiryo UI" panose="020B0604030504040204" pitchFamily="50" charset="-128"/>
                        </a:rPr>
                        <a:t>が変動することがあるので特に注意が必要です。</a:t>
                      </a:r>
                    </a:p>
                    <a:p>
                      <a:r>
                        <a:rPr kumimoji="1" lang="ja-JP" altLang="en-US" sz="1200" dirty="0">
                          <a:solidFill>
                            <a:schemeClr val="tx1"/>
                          </a:solidFill>
                          <a:latin typeface="Meiryo UI" panose="020B0604030504040204" pitchFamily="50" charset="-128"/>
                          <a:ea typeface="Meiryo UI" panose="020B0604030504040204" pitchFamily="50" charset="-128"/>
                        </a:rPr>
                        <a:t>また、スタチン服用後、</a:t>
                      </a:r>
                      <a:r>
                        <a:rPr kumimoji="1" lang="en-US" altLang="ja-JP" sz="1200" dirty="0">
                          <a:solidFill>
                            <a:schemeClr val="tx1"/>
                          </a:solidFill>
                          <a:latin typeface="Meiryo UI" panose="020B0604030504040204" pitchFamily="50" charset="-128"/>
                          <a:ea typeface="Meiryo UI" panose="020B0604030504040204" pitchFamily="50" charset="-128"/>
                        </a:rPr>
                        <a:t>LDL-C</a:t>
                      </a:r>
                      <a:r>
                        <a:rPr kumimoji="1" lang="ja-JP" altLang="en-US" sz="1200" dirty="0">
                          <a:solidFill>
                            <a:schemeClr val="tx1"/>
                          </a:solidFill>
                          <a:latin typeface="Meiryo UI" panose="020B0604030504040204" pitchFamily="50" charset="-128"/>
                          <a:ea typeface="Meiryo UI" panose="020B0604030504040204" pitchFamily="50" charset="-128"/>
                        </a:rPr>
                        <a:t>が低下した後（約</a:t>
                      </a:r>
                      <a:r>
                        <a:rPr kumimoji="1" lang="en-US" altLang="ja-JP" sz="1200" dirty="0">
                          <a:solidFill>
                            <a:schemeClr val="tx1"/>
                          </a:solidFill>
                          <a:latin typeface="Meiryo UI" panose="020B0604030504040204" pitchFamily="50" charset="-128"/>
                          <a:ea typeface="Meiryo UI" panose="020B0604030504040204" pitchFamily="50" charset="-128"/>
                        </a:rPr>
                        <a:t>1-2</a:t>
                      </a:r>
                      <a:r>
                        <a:rPr kumimoji="1" lang="ja-JP" altLang="en-US" sz="1200" dirty="0">
                          <a:solidFill>
                            <a:schemeClr val="tx1"/>
                          </a:solidFill>
                          <a:latin typeface="Meiryo UI" panose="020B0604030504040204" pitchFamily="50" charset="-128"/>
                          <a:ea typeface="Meiryo UI" panose="020B0604030504040204" pitchFamily="50" charset="-128"/>
                        </a:rPr>
                        <a:t>か月後）に、</a:t>
                      </a:r>
                      <a:r>
                        <a:rPr kumimoji="1" lang="en-US" altLang="ja-JP" sz="1200" dirty="0">
                          <a:solidFill>
                            <a:schemeClr val="tx1"/>
                          </a:solidFill>
                          <a:latin typeface="Meiryo UI" panose="020B0604030504040204" pitchFamily="50" charset="-128"/>
                          <a:ea typeface="Meiryo UI" panose="020B0604030504040204" pitchFamily="50" charset="-128"/>
                        </a:rPr>
                        <a:t>LDL-C</a:t>
                      </a:r>
                      <a:r>
                        <a:rPr kumimoji="1" lang="ja-JP" altLang="en-US" sz="1200" dirty="0">
                          <a:solidFill>
                            <a:schemeClr val="tx1"/>
                          </a:solidFill>
                          <a:latin typeface="Meiryo UI" panose="020B0604030504040204" pitchFamily="50" charset="-128"/>
                          <a:ea typeface="Meiryo UI" panose="020B0604030504040204" pitchFamily="50" charset="-128"/>
                        </a:rPr>
                        <a:t>が再上昇するエスケープ現象が起こることがあり、その後のイベント発症の独立した因子であることが報告されています。</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20337415"/>
                  </a:ext>
                </a:extLst>
              </a:tr>
              <a:tr h="295995">
                <a:tc>
                  <a:txBody>
                    <a:bodyPr/>
                    <a:lstStyle/>
                    <a:p>
                      <a:pPr algn="ctr"/>
                      <a:r>
                        <a:rPr kumimoji="1" lang="en-US" altLang="ja-JP" sz="1200" dirty="0">
                          <a:latin typeface="Meiryo UI" panose="020B0604030504040204" pitchFamily="50" charset="-128"/>
                          <a:ea typeface="Meiryo UI" panose="020B0604030504040204" pitchFamily="50" charset="-128"/>
                        </a:rPr>
                        <a:t>3</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ja-JP" sz="1200" dirty="0">
                          <a:solidFill>
                            <a:schemeClr val="tx1"/>
                          </a:solidFill>
                          <a:latin typeface="Meiryo UI" panose="020B0604030504040204" pitchFamily="50" charset="-128"/>
                          <a:ea typeface="Meiryo UI" panose="020B0604030504040204" pitchFamily="50" charset="-128"/>
                        </a:rPr>
                        <a:t>LDL-C</a:t>
                      </a:r>
                      <a:r>
                        <a:rPr lang="ja-JP" altLang="en-US" sz="1200" dirty="0">
                          <a:solidFill>
                            <a:schemeClr val="tx1"/>
                          </a:solidFill>
                          <a:latin typeface="Meiryo UI" panose="020B0604030504040204" pitchFamily="50" charset="-128"/>
                          <a:ea typeface="Meiryo UI" panose="020B0604030504040204" pitchFamily="50" charset="-128"/>
                        </a:rPr>
                        <a:t>値が低ければ薬を減らしてもよいでしょうか？</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日本循環器ガイドラインでは、</a:t>
                      </a:r>
                      <a:r>
                        <a:rPr kumimoji="1" lang="en-US" altLang="ja-JP" sz="1200" dirty="0">
                          <a:solidFill>
                            <a:schemeClr val="tx1"/>
                          </a:solidFill>
                          <a:latin typeface="Meiryo UI" panose="020B0604030504040204" pitchFamily="50" charset="-128"/>
                          <a:ea typeface="Meiryo UI" panose="020B0604030504040204" pitchFamily="50" charset="-128"/>
                        </a:rPr>
                        <a:t>LDL-C</a:t>
                      </a:r>
                      <a:r>
                        <a:rPr kumimoji="1" lang="ja-JP" altLang="en-US" sz="1200" dirty="0">
                          <a:solidFill>
                            <a:schemeClr val="tx1"/>
                          </a:solidFill>
                          <a:latin typeface="Meiryo UI" panose="020B0604030504040204" pitchFamily="50" charset="-128"/>
                          <a:ea typeface="Meiryo UI" panose="020B0604030504040204" pitchFamily="50" charset="-128"/>
                        </a:rPr>
                        <a:t>目標値達成ではなく、ストロングスタチン最大量投与が優先して推奨されています。</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有害事象に該当しない場合は原則として継続をお願いします。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1960596"/>
                  </a:ext>
                </a:extLst>
              </a:tr>
              <a:tr h="0">
                <a:tc>
                  <a:txBody>
                    <a:bodyPr/>
                    <a:lstStyle/>
                    <a:p>
                      <a:pPr algn="ctr"/>
                      <a:r>
                        <a:rPr kumimoji="1" lang="en-US" altLang="ja-JP" sz="1200" dirty="0">
                          <a:latin typeface="Meiryo UI" panose="020B0604030504040204" pitchFamily="50" charset="-128"/>
                          <a:ea typeface="Meiryo UI" panose="020B0604030504040204" pitchFamily="50" charset="-128"/>
                        </a:rPr>
                        <a:t>4</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スタチン関連有害事象の頻度と対応を教えて下さい。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スタチン関連有害事象による服薬継続困難理由は、筋障害（</a:t>
                      </a:r>
                      <a:r>
                        <a:rPr kumimoji="1" lang="en-US" altLang="ja-JP" sz="1200" dirty="0">
                          <a:solidFill>
                            <a:schemeClr val="tx1"/>
                          </a:solidFill>
                          <a:latin typeface="Meiryo UI" panose="020B0604030504040204" pitchFamily="50" charset="-128"/>
                          <a:ea typeface="Meiryo UI" panose="020B0604030504040204" pitchFamily="50" charset="-128"/>
                        </a:rPr>
                        <a:t>7.2</a:t>
                      </a:r>
                      <a:r>
                        <a:rPr kumimoji="1" lang="ja-JP" altLang="en-US" sz="1200" dirty="0">
                          <a:solidFill>
                            <a:schemeClr val="tx1"/>
                          </a:solidFill>
                          <a:latin typeface="Meiryo UI" panose="020B0604030504040204" pitchFamily="50" charset="-128"/>
                          <a:ea typeface="Meiryo UI" panose="020B0604030504040204" pitchFamily="50" charset="-128"/>
                        </a:rPr>
                        <a:t>％）、全身症状（</a:t>
                      </a:r>
                      <a:r>
                        <a:rPr kumimoji="1" lang="en-US" altLang="ja-JP" sz="1200" dirty="0">
                          <a:solidFill>
                            <a:schemeClr val="tx1"/>
                          </a:solidFill>
                          <a:latin typeface="Meiryo UI" panose="020B0604030504040204" pitchFamily="50" charset="-128"/>
                          <a:ea typeface="Meiryo UI" panose="020B0604030504040204" pitchFamily="50" charset="-128"/>
                        </a:rPr>
                        <a:t>2.3</a:t>
                      </a:r>
                      <a:r>
                        <a:rPr kumimoji="1" lang="ja-JP" altLang="en-US" sz="1200" dirty="0">
                          <a:solidFill>
                            <a:schemeClr val="tx1"/>
                          </a:solidFill>
                          <a:latin typeface="Meiryo UI" panose="020B0604030504040204" pitchFamily="50" charset="-128"/>
                          <a:ea typeface="Meiryo UI" panose="020B0604030504040204" pitchFamily="50" charset="-128"/>
                        </a:rPr>
                        <a:t>％）、 肝障害（</a:t>
                      </a:r>
                      <a:r>
                        <a:rPr kumimoji="1" lang="en-US" altLang="ja-JP" sz="1200" dirty="0">
                          <a:solidFill>
                            <a:schemeClr val="tx1"/>
                          </a:solidFill>
                          <a:latin typeface="Meiryo UI" panose="020B0604030504040204" pitchFamily="50" charset="-128"/>
                          <a:ea typeface="Meiryo UI" panose="020B0604030504040204" pitchFamily="50" charset="-128"/>
                        </a:rPr>
                        <a:t>2.1%</a:t>
                      </a:r>
                      <a:r>
                        <a:rPr kumimoji="1" lang="ja-JP" altLang="en-US" sz="1200" dirty="0">
                          <a:solidFill>
                            <a:schemeClr val="tx1"/>
                          </a:solidFill>
                          <a:latin typeface="Meiryo UI" panose="020B0604030504040204" pitchFamily="50" charset="-128"/>
                          <a:ea typeface="Meiryo UI" panose="020B0604030504040204" pitchFamily="50" charset="-128"/>
                        </a:rPr>
                        <a:t>）と報告されています（日本動脈硬化学会 スタチン不耐に関する診療指針 </a:t>
                      </a:r>
                      <a:r>
                        <a:rPr kumimoji="1" lang="en-US" altLang="ja-JP" sz="1200" dirty="0">
                          <a:solidFill>
                            <a:schemeClr val="tx1"/>
                          </a:solidFill>
                          <a:latin typeface="Meiryo UI" panose="020B0604030504040204" pitchFamily="50" charset="-128"/>
                          <a:ea typeface="Meiryo UI" panose="020B0604030504040204" pitchFamily="50" charset="-128"/>
                        </a:rPr>
                        <a:t>2018</a:t>
                      </a:r>
                      <a:r>
                        <a:rPr kumimoji="1" lang="ja-JP" altLang="en-US" sz="1200" dirty="0">
                          <a:solidFill>
                            <a:schemeClr val="tx1"/>
                          </a:solidFill>
                          <a:latin typeface="Meiryo UI" panose="020B0604030504040204" pitchFamily="50" charset="-128"/>
                          <a:ea typeface="Meiryo UI" panose="020B0604030504040204" pitchFamily="50" charset="-128"/>
                        </a:rPr>
                        <a:t>）。有害事象が生じた際には同診療指針のアルゴリズムに沿い、ご対応下さい。スタチンによる筋有害事象の評価（血清</a:t>
                      </a:r>
                      <a:r>
                        <a:rPr kumimoji="1" lang="en-US" altLang="ja-JP" sz="1200" dirty="0">
                          <a:solidFill>
                            <a:schemeClr val="tx1"/>
                          </a:solidFill>
                          <a:latin typeface="Meiryo UI" panose="020B0604030504040204" pitchFamily="50" charset="-128"/>
                          <a:ea typeface="Meiryo UI" panose="020B0604030504040204" pitchFamily="50" charset="-128"/>
                        </a:rPr>
                        <a:t>CK</a:t>
                      </a:r>
                      <a:r>
                        <a:rPr kumimoji="1" lang="ja-JP" altLang="en-US" sz="1200" dirty="0">
                          <a:solidFill>
                            <a:schemeClr val="tx1"/>
                          </a:solidFill>
                          <a:latin typeface="Meiryo UI" panose="020B0604030504040204" pitchFamily="50" charset="-128"/>
                          <a:ea typeface="Meiryo UI" panose="020B0604030504040204" pitchFamily="50" charset="-128"/>
                        </a:rPr>
                        <a:t>値など）に基づき、カテゴリー</a:t>
                      </a:r>
                      <a:r>
                        <a:rPr kumimoji="1" lang="en-US" altLang="ja-JP" sz="1200" dirty="0">
                          <a:solidFill>
                            <a:schemeClr val="tx1"/>
                          </a:solidFill>
                          <a:latin typeface="Meiryo UI" panose="020B0604030504040204" pitchFamily="50" charset="-128"/>
                          <a:ea typeface="Meiryo UI" panose="020B0604030504040204" pitchFamily="50" charset="-128"/>
                        </a:rPr>
                        <a:t>A,B</a:t>
                      </a:r>
                      <a:r>
                        <a:rPr kumimoji="1" lang="ja-JP" altLang="en-US" sz="1200" dirty="0">
                          <a:solidFill>
                            <a:schemeClr val="tx1"/>
                          </a:solidFill>
                          <a:latin typeface="Meiryo UI" panose="020B0604030504040204" pitchFamily="50" charset="-128"/>
                          <a:ea typeface="Meiryo UI" panose="020B0604030504040204" pitchFamily="50" charset="-128"/>
                        </a:rPr>
                        <a:t>に該当する方は、スタチンによる治療継続が可能ことがほとんどです。</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6781161"/>
                  </a:ext>
                </a:extLst>
              </a:tr>
              <a:tr h="0">
                <a:tc>
                  <a:txBody>
                    <a:bodyPr/>
                    <a:lstStyle/>
                    <a:p>
                      <a:pPr algn="ctr"/>
                      <a:r>
                        <a:rPr kumimoji="1" lang="en-US" altLang="ja-JP" sz="1200" dirty="0">
                          <a:latin typeface="Meiryo UI" panose="020B0604030504040204" pitchFamily="50" charset="-128"/>
                          <a:ea typeface="Meiryo UI" panose="020B0604030504040204" pitchFamily="50" charset="-128"/>
                        </a:rPr>
                        <a:t>5</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LDL-C</a:t>
                      </a:r>
                      <a:r>
                        <a:rPr kumimoji="1" lang="ja-JP" altLang="en-US" sz="1200" dirty="0">
                          <a:solidFill>
                            <a:schemeClr val="tx1"/>
                          </a:solidFill>
                          <a:latin typeface="Meiryo UI" panose="020B0604030504040204" pitchFamily="50" charset="-128"/>
                          <a:ea typeface="Meiryo UI" panose="020B0604030504040204" pitchFamily="50" charset="-128"/>
                        </a:rPr>
                        <a:t>値が</a:t>
                      </a:r>
                      <a:r>
                        <a:rPr kumimoji="1" lang="en-US" altLang="ja-JP" sz="1200" dirty="0">
                          <a:solidFill>
                            <a:schemeClr val="tx1"/>
                          </a:solidFill>
                          <a:latin typeface="Meiryo UI" panose="020B0604030504040204" pitchFamily="50" charset="-128"/>
                          <a:ea typeface="Meiryo UI" panose="020B0604030504040204" pitchFamily="50" charset="-128"/>
                        </a:rPr>
                        <a:t>70〜80mg/dL</a:t>
                      </a:r>
                      <a:r>
                        <a:rPr kumimoji="1" lang="ja-JP" altLang="en-US" sz="1200" dirty="0">
                          <a:solidFill>
                            <a:schemeClr val="tx1"/>
                          </a:solidFill>
                          <a:latin typeface="Meiryo UI" panose="020B0604030504040204" pitchFamily="50" charset="-128"/>
                          <a:ea typeface="Meiryo UI" panose="020B0604030504040204" pitchFamily="50" charset="-128"/>
                        </a:rPr>
                        <a:t>程度でも、すぐに対応が</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必要でしょうか？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急性心筋梗塞の既往があること、ストロングスタチン最大量投与でも</a:t>
                      </a:r>
                      <a:r>
                        <a:rPr kumimoji="1" lang="en-US" altLang="ja-JP" sz="1200" dirty="0">
                          <a:solidFill>
                            <a:schemeClr val="tx1"/>
                          </a:solidFill>
                          <a:latin typeface="Meiryo UI" panose="020B0604030504040204" pitchFamily="50" charset="-128"/>
                          <a:ea typeface="Meiryo UI" panose="020B0604030504040204" pitchFamily="50" charset="-128"/>
                        </a:rPr>
                        <a:t>LDL-C</a:t>
                      </a:r>
                      <a:r>
                        <a:rPr kumimoji="1" lang="ja-JP" altLang="en-US" sz="1200" dirty="0">
                          <a:solidFill>
                            <a:schemeClr val="tx1"/>
                          </a:solidFill>
                          <a:latin typeface="Meiryo UI" panose="020B0604030504040204" pitchFamily="50" charset="-128"/>
                          <a:ea typeface="Meiryo UI" panose="020B0604030504040204" pitchFamily="50" charset="-128"/>
                        </a:rPr>
                        <a:t>値が十分低下していないことから、ハイリスク患者に該当すると考えます。エゼチミブ未投与であれば速やかな追加をお願いします。</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すでにエゼチミブを投与している場合は </a:t>
                      </a:r>
                      <a:r>
                        <a:rPr kumimoji="1" lang="en-US" altLang="ja-JP" sz="1200" dirty="0">
                          <a:solidFill>
                            <a:schemeClr val="tx1"/>
                          </a:solidFill>
                          <a:latin typeface="Meiryo UI" panose="020B0604030504040204" pitchFamily="50" charset="-128"/>
                          <a:ea typeface="Meiryo UI" panose="020B0604030504040204" pitchFamily="50" charset="-128"/>
                        </a:rPr>
                        <a:t>PCSK9</a:t>
                      </a:r>
                      <a:r>
                        <a:rPr kumimoji="1" lang="ja-JP" altLang="en-US" sz="1200" dirty="0">
                          <a:solidFill>
                            <a:schemeClr val="tx1"/>
                          </a:solidFill>
                          <a:latin typeface="Meiryo UI" panose="020B0604030504040204" pitchFamily="50" charset="-128"/>
                          <a:ea typeface="Meiryo UI" panose="020B0604030504040204" pitchFamily="50" charset="-128"/>
                        </a:rPr>
                        <a:t>阻害薬を検討しますので、再度ご紹介下さい。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60895525"/>
                  </a:ext>
                </a:extLst>
              </a:tr>
              <a:tr h="127590">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6</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latin typeface="Meiryo UI" panose="020B0604030504040204" pitchFamily="50" charset="-128"/>
                          <a:ea typeface="Meiryo UI" panose="020B0604030504040204" pitchFamily="50" charset="-128"/>
                        </a:rPr>
                        <a:t>パスに基づいた薬剤投与はいつまで継続する必要があるでしょうか？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有害事象がなければ、少なくとも急性心筋梗塞発症後</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年間は継続下さい。</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年後以降も可能なら同量で継続をお願いします。</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減量した場合も</a:t>
                      </a:r>
                      <a:r>
                        <a:rPr kumimoji="1" lang="en-US" altLang="ja-JP" sz="1200" dirty="0">
                          <a:solidFill>
                            <a:schemeClr val="tx1"/>
                          </a:solidFill>
                          <a:latin typeface="Meiryo UI" panose="020B0604030504040204" pitchFamily="50" charset="-128"/>
                          <a:ea typeface="Meiryo UI" panose="020B0604030504040204" pitchFamily="50" charset="-128"/>
                        </a:rPr>
                        <a:t>LDL-C</a:t>
                      </a:r>
                      <a:r>
                        <a:rPr kumimoji="1" lang="ja-JP" altLang="en-US" sz="1200" dirty="0">
                          <a:solidFill>
                            <a:schemeClr val="tx1"/>
                          </a:solidFill>
                          <a:latin typeface="Meiryo UI" panose="020B0604030504040204" pitchFamily="50" charset="-128"/>
                          <a:ea typeface="Meiryo UI" panose="020B0604030504040204" pitchFamily="50" charset="-128"/>
                        </a:rPr>
                        <a:t>値をフォローアップいただき、</a:t>
                      </a:r>
                      <a:r>
                        <a:rPr kumimoji="1" lang="en-US" altLang="ja-JP" sz="1200" dirty="0">
                          <a:solidFill>
                            <a:schemeClr val="tx1"/>
                          </a:solidFill>
                          <a:latin typeface="Meiryo UI" panose="020B0604030504040204" pitchFamily="50" charset="-128"/>
                          <a:ea typeface="Meiryo UI" panose="020B0604030504040204" pitchFamily="50" charset="-128"/>
                        </a:rPr>
                        <a:t>70mg/dL</a:t>
                      </a:r>
                      <a:r>
                        <a:rPr kumimoji="1" lang="ja-JP" altLang="en-US" sz="1200" dirty="0">
                          <a:solidFill>
                            <a:schemeClr val="tx1"/>
                          </a:solidFill>
                          <a:latin typeface="Meiryo UI" panose="020B0604030504040204" pitchFamily="50" charset="-128"/>
                          <a:ea typeface="Meiryo UI" panose="020B0604030504040204" pitchFamily="50" charset="-128"/>
                        </a:rPr>
                        <a:t>を超えた際には再増量をお願いします。</a:t>
                      </a:r>
                      <a:r>
                        <a:rPr kumimoji="1" lang="en-US" altLang="ja-JP" sz="1200" dirty="0">
                          <a:solidFill>
                            <a:schemeClr val="tx1"/>
                          </a:solidFill>
                          <a:latin typeface="Meiryo UI" panose="020B0604030504040204" pitchFamily="50" charset="-128"/>
                          <a:ea typeface="Meiryo UI" panose="020B0604030504040204" pitchFamily="50" charset="-128"/>
                        </a:rPr>
                        <a:t>PCSK9</a:t>
                      </a:r>
                      <a:r>
                        <a:rPr kumimoji="1" lang="ja-JP" altLang="en-US" sz="1200" dirty="0">
                          <a:solidFill>
                            <a:schemeClr val="tx1"/>
                          </a:solidFill>
                          <a:latin typeface="Meiryo UI" panose="020B0604030504040204" pitchFamily="50" charset="-128"/>
                          <a:ea typeface="Meiryo UI" panose="020B0604030504040204" pitchFamily="50" charset="-128"/>
                        </a:rPr>
                        <a:t>阻害薬についても</a:t>
                      </a:r>
                      <a:r>
                        <a:rPr kumimoji="1" lang="en-US" altLang="ja-JP" sz="1200" dirty="0">
                          <a:solidFill>
                            <a:schemeClr val="tx1"/>
                          </a:solidFill>
                          <a:latin typeface="Meiryo UI" panose="020B0604030504040204" pitchFamily="50" charset="-128"/>
                          <a:ea typeface="Meiryo UI" panose="020B0604030504040204" pitchFamily="50" charset="-128"/>
                        </a:rPr>
                        <a:t>LDL-C</a:t>
                      </a:r>
                      <a:r>
                        <a:rPr kumimoji="1" lang="ja-JP" altLang="en-US" sz="1200" dirty="0">
                          <a:solidFill>
                            <a:schemeClr val="tx1"/>
                          </a:solidFill>
                          <a:latin typeface="Meiryo UI" panose="020B0604030504040204" pitchFamily="50" charset="-128"/>
                          <a:ea typeface="Meiryo UI" panose="020B0604030504040204" pitchFamily="50" charset="-128"/>
                        </a:rPr>
                        <a:t>値など確認いただいた上で、目標値に到達しなければ継続下さい。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38331864"/>
                  </a:ext>
                </a:extLst>
              </a:tr>
              <a:tr h="127590">
                <a:tc>
                  <a:txBody>
                    <a:bodyPr/>
                    <a:lstStyle/>
                    <a:p>
                      <a:pPr algn="ctr"/>
                      <a:r>
                        <a:rPr kumimoji="1" lang="en-US" altLang="ja-JP" sz="1200" dirty="0">
                          <a:latin typeface="Meiryo UI" panose="020B0604030504040204" pitchFamily="50" charset="-128"/>
                          <a:ea typeface="Meiryo UI" panose="020B0604030504040204" pitchFamily="50" charset="-128"/>
                        </a:rPr>
                        <a:t>7</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PCSK9 </a:t>
                      </a:r>
                      <a:r>
                        <a:rPr kumimoji="1" lang="ja-JP" altLang="en-US" sz="1200" dirty="0">
                          <a:solidFill>
                            <a:schemeClr val="tx1"/>
                          </a:solidFill>
                          <a:latin typeface="Meiryo UI" panose="020B0604030504040204" pitchFamily="50" charset="-128"/>
                          <a:ea typeface="Meiryo UI" panose="020B0604030504040204" pitchFamily="50" charset="-128"/>
                        </a:rPr>
                        <a:t>阻害薬（注射薬）の導入が必要な時は</a:t>
                      </a:r>
                    </a:p>
                    <a:p>
                      <a:r>
                        <a:rPr kumimoji="1" lang="ja-JP" altLang="en-US" sz="1200" dirty="0">
                          <a:solidFill>
                            <a:schemeClr val="tx1"/>
                          </a:solidFill>
                          <a:latin typeface="Meiryo UI" panose="020B0604030504040204" pitchFamily="50" charset="-128"/>
                          <a:ea typeface="Meiryo UI" panose="020B0604030504040204" pitchFamily="50" charset="-128"/>
                        </a:rPr>
                        <a:t>どうすればよいでしょうか？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慢性期に</a:t>
                      </a:r>
                      <a:r>
                        <a:rPr kumimoji="1" lang="en-US" altLang="ja-JP" sz="1200" dirty="0">
                          <a:solidFill>
                            <a:schemeClr val="tx1"/>
                          </a:solidFill>
                          <a:latin typeface="Meiryo UI" panose="020B0604030504040204" pitchFamily="50" charset="-128"/>
                          <a:ea typeface="Meiryo UI" panose="020B0604030504040204" pitchFamily="50" charset="-128"/>
                        </a:rPr>
                        <a:t>LDL-C</a:t>
                      </a:r>
                      <a:r>
                        <a:rPr kumimoji="1" lang="ja-JP" altLang="en-US" sz="1200" dirty="0">
                          <a:solidFill>
                            <a:schemeClr val="tx1"/>
                          </a:solidFill>
                          <a:latin typeface="Meiryo UI" panose="020B0604030504040204" pitchFamily="50" charset="-128"/>
                          <a:ea typeface="Meiryo UI" panose="020B0604030504040204" pitchFamily="50" charset="-128"/>
                        </a:rPr>
                        <a:t>が再上昇し導入を検討する場合は、紹介元の</a:t>
                      </a:r>
                      <a:r>
                        <a:rPr kumimoji="1" lang="en-US" altLang="ja-JP" sz="1200" dirty="0">
                          <a:solidFill>
                            <a:schemeClr val="tx1"/>
                          </a:solidFill>
                          <a:latin typeface="Meiryo UI" panose="020B0604030504040204" pitchFamily="50" charset="-128"/>
                          <a:ea typeface="Meiryo UI" panose="020B0604030504040204" pitchFamily="50" charset="-128"/>
                        </a:rPr>
                        <a:t>PCI</a:t>
                      </a:r>
                      <a:r>
                        <a:rPr kumimoji="1" lang="ja-JP" altLang="en-US" sz="1200" dirty="0">
                          <a:solidFill>
                            <a:schemeClr val="tx1"/>
                          </a:solidFill>
                          <a:latin typeface="Meiryo UI" panose="020B0604030504040204" pitchFamily="50" charset="-128"/>
                          <a:ea typeface="Meiryo UI" panose="020B0604030504040204" pitchFamily="50" charset="-128"/>
                        </a:rPr>
                        <a:t>実施病院で説明・導入および初回フォローアップを行いますのでご紹介下さい。</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エボロクマブ（レパーサ）の薬価は、</a:t>
                      </a:r>
                      <a:r>
                        <a:rPr kumimoji="1"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rPr>
                        <a:t>割負担の場合、</a:t>
                      </a:r>
                      <a:r>
                        <a:rPr kumimoji="1" lang="en-US" altLang="ja-JP" sz="1200" dirty="0">
                          <a:solidFill>
                            <a:schemeClr val="tx1"/>
                          </a:solidFill>
                          <a:latin typeface="Meiryo UI" panose="020B0604030504040204" pitchFamily="50" charset="-128"/>
                          <a:ea typeface="Meiryo UI" panose="020B0604030504040204" pitchFamily="50" charset="-128"/>
                        </a:rPr>
                        <a:t>15,000</a:t>
                      </a:r>
                      <a:r>
                        <a:rPr kumimoji="1" lang="ja-JP" altLang="en-US" sz="1200" dirty="0">
                          <a:solidFill>
                            <a:schemeClr val="tx1"/>
                          </a:solidFill>
                          <a:latin typeface="Meiryo UI" panose="020B0604030504040204" pitchFamily="50" charset="-128"/>
                          <a:ea typeface="Meiryo UI" panose="020B0604030504040204" pitchFamily="50" charset="-128"/>
                        </a:rPr>
                        <a:t>円</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月程度が目安です。高額療養費制度に該当する方は、最大で </a:t>
                      </a:r>
                      <a:r>
                        <a:rPr kumimoji="1" lang="en-US" altLang="ja-JP" sz="1200" dirty="0">
                          <a:solidFill>
                            <a:schemeClr val="tx1"/>
                          </a:solidFill>
                          <a:latin typeface="Meiryo UI" panose="020B0604030504040204" pitchFamily="50" charset="-128"/>
                          <a:ea typeface="Meiryo UI" panose="020B0604030504040204" pitchFamily="50" charset="-128"/>
                        </a:rPr>
                        <a:t>8,000</a:t>
                      </a:r>
                      <a:r>
                        <a:rPr kumimoji="1" lang="ja-JP" altLang="en-US" sz="1200" dirty="0">
                          <a:solidFill>
                            <a:schemeClr val="tx1"/>
                          </a:solidFill>
                          <a:latin typeface="Meiryo UI" panose="020B0604030504040204" pitchFamily="50" charset="-128"/>
                          <a:ea typeface="Meiryo UI" panose="020B0604030504040204" pitchFamily="50" charset="-128"/>
                        </a:rPr>
                        <a:t>円</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回の自己負担に抑えることができます（</a:t>
                      </a:r>
                      <a:r>
                        <a:rPr kumimoji="1" lang="en-US" altLang="ja-JP" sz="1200" dirty="0">
                          <a:solidFill>
                            <a:schemeClr val="tx1"/>
                          </a:solidFill>
                          <a:latin typeface="Meiryo UI" panose="020B0604030504040204" pitchFamily="50" charset="-128"/>
                          <a:ea typeface="Meiryo UI" panose="020B0604030504040204" pitchFamily="50" charset="-128"/>
                        </a:rPr>
                        <a:t>70</a:t>
                      </a:r>
                      <a:r>
                        <a:rPr kumimoji="1" lang="ja-JP" altLang="en-US" sz="1200" dirty="0">
                          <a:solidFill>
                            <a:schemeClr val="tx1"/>
                          </a:solidFill>
                          <a:latin typeface="Meiryo UI" panose="020B0604030504040204" pitchFamily="50" charset="-128"/>
                          <a:ea typeface="Meiryo UI" panose="020B0604030504040204" pitchFamily="50" charset="-128"/>
                        </a:rPr>
                        <a:t>歳以上・住民税非課税世帯の場合）。</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インクリシラン（レクビオ）の薬価は、</a:t>
                      </a:r>
                      <a:r>
                        <a:rPr kumimoji="1"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rPr>
                        <a:t>割負担の場合、投与</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年目は </a:t>
                      </a:r>
                      <a:r>
                        <a:rPr kumimoji="1" lang="en-US" altLang="ja-JP" sz="1200" dirty="0">
                          <a:solidFill>
                            <a:schemeClr val="tx1"/>
                          </a:solidFill>
                          <a:latin typeface="Meiryo UI" panose="020B0604030504040204" pitchFamily="50" charset="-128"/>
                          <a:ea typeface="Meiryo UI" panose="020B0604030504040204" pitchFamily="50" charset="-128"/>
                        </a:rPr>
                        <a:t>33,000</a:t>
                      </a:r>
                      <a:r>
                        <a:rPr kumimoji="1" lang="ja-JP" altLang="en-US" sz="1200" dirty="0">
                          <a:solidFill>
                            <a:schemeClr val="tx1"/>
                          </a:solidFill>
                          <a:latin typeface="Meiryo UI" panose="020B0604030504040204" pitchFamily="50" charset="-128"/>
                          <a:ea typeface="Meiryo UI" panose="020B0604030504040204" pitchFamily="50" charset="-128"/>
                        </a:rPr>
                        <a:t>円</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月換算（年３回投与）、２年目以降は </a:t>
                      </a:r>
                      <a:r>
                        <a:rPr kumimoji="1" lang="en-US" altLang="ja-JP" sz="1200" dirty="0">
                          <a:solidFill>
                            <a:schemeClr val="tx1"/>
                          </a:solidFill>
                          <a:latin typeface="Meiryo UI" panose="020B0604030504040204" pitchFamily="50" charset="-128"/>
                          <a:ea typeface="Meiryo UI" panose="020B0604030504040204" pitchFamily="50" charset="-128"/>
                        </a:rPr>
                        <a:t>22,000</a:t>
                      </a:r>
                      <a:r>
                        <a:rPr kumimoji="1" lang="ja-JP" altLang="en-US" sz="1200" dirty="0">
                          <a:solidFill>
                            <a:schemeClr val="tx1"/>
                          </a:solidFill>
                          <a:latin typeface="Meiryo UI" panose="020B0604030504040204" pitchFamily="50" charset="-128"/>
                          <a:ea typeface="Meiryo UI" panose="020B0604030504040204" pitchFamily="50" charset="-128"/>
                        </a:rPr>
                        <a:t>円</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月換算（年２回投与）が目安です（</a:t>
                      </a:r>
                      <a:r>
                        <a:rPr kumimoji="1" lang="en-US" altLang="ja-JP" sz="1200" dirty="0">
                          <a:solidFill>
                            <a:schemeClr val="tx1"/>
                          </a:solidFill>
                          <a:latin typeface="Meiryo UI" panose="020B0604030504040204" pitchFamily="50" charset="-128"/>
                          <a:ea typeface="Meiryo UI" panose="020B0604030504040204" pitchFamily="50" charset="-128"/>
                        </a:rPr>
                        <a:t>74</a:t>
                      </a:r>
                      <a:r>
                        <a:rPr kumimoji="1" lang="ja-JP" altLang="en-US" sz="1200" dirty="0">
                          <a:solidFill>
                            <a:schemeClr val="tx1"/>
                          </a:solidFill>
                          <a:latin typeface="Meiryo UI" panose="020B0604030504040204" pitchFamily="50" charset="-128"/>
                          <a:ea typeface="Meiryo UI" panose="020B0604030504040204" pitchFamily="50" charset="-128"/>
                        </a:rPr>
                        <a:t>歳以下・年収</a:t>
                      </a:r>
                      <a:r>
                        <a:rPr kumimoji="1" lang="en-US" altLang="ja-JP" sz="1200" dirty="0">
                          <a:solidFill>
                            <a:schemeClr val="tx1"/>
                          </a:solidFill>
                          <a:latin typeface="Meiryo UI" panose="020B0604030504040204" pitchFamily="50" charset="-128"/>
                          <a:ea typeface="Meiryo UI" panose="020B0604030504040204" pitchFamily="50" charset="-128"/>
                        </a:rPr>
                        <a:t>770</a:t>
                      </a:r>
                      <a:r>
                        <a:rPr kumimoji="1" lang="ja-JP" altLang="en-US" sz="1200" dirty="0">
                          <a:solidFill>
                            <a:schemeClr val="tx1"/>
                          </a:solidFill>
                          <a:latin typeface="Meiryo UI" panose="020B0604030504040204" pitchFamily="50" charset="-128"/>
                          <a:ea typeface="Meiryo UI" panose="020B0604030504040204" pitchFamily="50" charset="-128"/>
                        </a:rPr>
                        <a:t>万円～、</a:t>
                      </a:r>
                      <a:r>
                        <a:rPr kumimoji="1" lang="en-US" altLang="ja-JP" sz="1200" dirty="0">
                          <a:solidFill>
                            <a:schemeClr val="tx1"/>
                          </a:solidFill>
                          <a:latin typeface="Meiryo UI" panose="020B0604030504040204" pitchFamily="50" charset="-128"/>
                          <a:ea typeface="Meiryo UI" panose="020B0604030504040204" pitchFamily="50" charset="-128"/>
                        </a:rPr>
                        <a:t>75</a:t>
                      </a:r>
                      <a:r>
                        <a:rPr kumimoji="1" lang="ja-JP" altLang="en-US" sz="1200" dirty="0">
                          <a:solidFill>
                            <a:schemeClr val="tx1"/>
                          </a:solidFill>
                          <a:latin typeface="Meiryo UI" panose="020B0604030504040204" pitchFamily="50" charset="-128"/>
                          <a:ea typeface="Meiryo UI" panose="020B0604030504040204" pitchFamily="50" charset="-128"/>
                        </a:rPr>
                        <a:t>歳以上・課税所得</a:t>
                      </a:r>
                      <a:r>
                        <a:rPr kumimoji="1" lang="en-US" altLang="ja-JP" sz="1200" dirty="0">
                          <a:solidFill>
                            <a:schemeClr val="tx1"/>
                          </a:solidFill>
                          <a:latin typeface="Meiryo UI" panose="020B0604030504040204" pitchFamily="50" charset="-128"/>
                          <a:ea typeface="Meiryo UI" panose="020B0604030504040204" pitchFamily="50" charset="-128"/>
                        </a:rPr>
                        <a:t>380</a:t>
                      </a:r>
                      <a:r>
                        <a:rPr kumimoji="1" lang="ja-JP" altLang="en-US" sz="1200" dirty="0">
                          <a:solidFill>
                            <a:schemeClr val="tx1"/>
                          </a:solidFill>
                          <a:latin typeface="Meiryo UI" panose="020B0604030504040204" pitchFamily="50" charset="-128"/>
                          <a:ea typeface="Meiryo UI" panose="020B0604030504040204" pitchFamily="50" charset="-128"/>
                        </a:rPr>
                        <a:t>万円～の場合）。高額療養費制度に該当する方は、</a:t>
                      </a:r>
                      <a:r>
                        <a:rPr kumimoji="1" lang="en-US" altLang="ja-JP" sz="1200" dirty="0">
                          <a:solidFill>
                            <a:schemeClr val="tx1"/>
                          </a:solidFill>
                          <a:latin typeface="Meiryo UI" panose="020B0604030504040204" pitchFamily="50" charset="-128"/>
                          <a:ea typeface="Meiryo UI" panose="020B0604030504040204" pitchFamily="50" charset="-128"/>
                        </a:rPr>
                        <a:t>1,500</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20,000 </a:t>
                      </a:r>
                      <a:r>
                        <a:rPr kumimoji="1" lang="ja-JP" altLang="en-US" sz="1200" dirty="0">
                          <a:solidFill>
                            <a:schemeClr val="tx1"/>
                          </a:solidFill>
                          <a:latin typeface="Meiryo UI" panose="020B0604030504040204" pitchFamily="50" charset="-128"/>
                          <a:ea typeface="Meiryo UI" panose="020B0604030504040204" pitchFamily="50" charset="-128"/>
                        </a:rPr>
                        <a:t>円</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月換算の自己負担に抑えることができます（前記区分以外の場合 </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年齢・所得によって違いあり）。 </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3279509"/>
                  </a:ext>
                </a:extLst>
              </a:tr>
            </a:tbl>
          </a:graphicData>
        </a:graphic>
      </p:graphicFrame>
      <p:sp>
        <p:nvSpPr>
          <p:cNvPr id="2" name="タイトル 5">
            <a:extLst>
              <a:ext uri="{FF2B5EF4-FFF2-40B4-BE49-F238E27FC236}">
                <a16:creationId xmlns:a16="http://schemas.microsoft.com/office/drawing/2014/main" id="{2ADD5D80-47C2-5B65-3B99-61B258530347}"/>
              </a:ext>
            </a:extLst>
          </p:cNvPr>
          <p:cNvSpPr txBox="1">
            <a:spLocks/>
          </p:cNvSpPr>
          <p:nvPr/>
        </p:nvSpPr>
        <p:spPr>
          <a:xfrm>
            <a:off x="313563" y="237460"/>
            <a:ext cx="11322050" cy="415568"/>
          </a:xfrm>
          <a:prstGeom prst="rect">
            <a:avLst/>
          </a:prstGeom>
          <a:noFill/>
        </p:spPr>
        <p:txBody>
          <a:bodyPr vert="horz" lIns="0" tIns="0" rIns="0" bIns="0" rtlCol="0" anchor="t" anchorCtr="0">
            <a:normAutofit/>
          </a:bodyPr>
          <a:lstStyle>
            <a:lvl1pPr algn="l" defTabSz="1219170" rtl="0" eaLnBrk="1" latinLnBrk="0" hangingPunct="1">
              <a:lnSpc>
                <a:spcPct val="90000"/>
              </a:lnSpc>
              <a:spcBef>
                <a:spcPct val="0"/>
              </a:spcBef>
              <a:buNone/>
              <a:defRPr sz="4267" b="1" i="0" kern="1200" spc="-133" baseline="0">
                <a:solidFill>
                  <a:schemeClr val="tx1"/>
                </a:solidFill>
                <a:latin typeface="+mj-lt"/>
                <a:ea typeface="Arial Black" charset="0"/>
                <a:cs typeface="Arial Black" charset="0"/>
              </a:defRPr>
            </a:lvl1pPr>
          </a:lstStyle>
          <a:p>
            <a:pPr marL="0" marR="0" lvl="0" indent="0" algn="l" defTabSz="1219170" rtl="0" eaLnBrk="1" fontAlgn="auto" latinLnBrk="0" hangingPunct="1">
              <a:lnSpc>
                <a:spcPct val="90000"/>
              </a:lnSpc>
              <a:spcBef>
                <a:spcPct val="0"/>
              </a:spcBef>
              <a:spcAft>
                <a:spcPts val="0"/>
              </a:spcAft>
              <a:buClrTx/>
              <a:buSzTx/>
              <a:buFontTx/>
              <a:buNone/>
              <a:tabLst/>
              <a:defRPr/>
            </a:pPr>
            <a:r>
              <a:rPr kumimoji="0" lang="en-US" altLang="ja-JP" sz="2400" b="1" i="0" u="none" strike="noStrike" kern="1200" cap="none" spc="-133" normalizeH="0" baseline="0" noProof="1">
                <a:ln>
                  <a:noFill/>
                </a:ln>
                <a:solidFill>
                  <a:srgbClr val="000000"/>
                </a:solidFill>
                <a:effectLst/>
                <a:uLnTx/>
                <a:uFillTx/>
                <a:latin typeface="Meiryo UI" panose="020B0604030504040204" pitchFamily="50" charset="-128"/>
                <a:ea typeface="Meiryo UI" panose="020B0604030504040204" pitchFamily="50" charset="-128"/>
              </a:rPr>
              <a:t>FAQ   </a:t>
            </a:r>
            <a:r>
              <a:rPr kumimoji="0" lang="ja-JP" altLang="en-US" sz="1600" b="1" i="0" u="none" strike="noStrike" kern="1200" cap="none" spc="-133" normalizeH="0" baseline="0" noProof="1">
                <a:ln>
                  <a:noFill/>
                </a:ln>
                <a:solidFill>
                  <a:srgbClr val="000000"/>
                </a:solidFill>
                <a:effectLst/>
                <a:uLnTx/>
                <a:uFillTx/>
                <a:latin typeface="Meiryo UI" panose="020B0604030504040204" pitchFamily="50" charset="-128"/>
                <a:ea typeface="Meiryo UI" panose="020B0604030504040204" pitchFamily="50" charset="-128"/>
              </a:rPr>
              <a:t>よくある質問と一般的な回答を用意しました。参考までにご確認下さい。</a:t>
            </a:r>
            <a:endParaRPr kumimoji="0" lang="en-US" altLang="ja-JP" sz="1600" b="1" i="0" u="none" strike="noStrike" kern="1200" cap="none" spc="-133" normalizeH="0" baseline="0" noProof="1">
              <a:ln>
                <a:noFill/>
              </a:ln>
              <a:solidFill>
                <a:srgbClr val="000000"/>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22682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7">
            <a:extLst>
              <a:ext uri="{FF2B5EF4-FFF2-40B4-BE49-F238E27FC236}">
                <a16:creationId xmlns:a16="http://schemas.microsoft.com/office/drawing/2014/main" id="{BD66072E-1877-B65E-62CA-587F1AC4C7CA}"/>
              </a:ext>
            </a:extLst>
          </p:cNvPr>
          <p:cNvGraphicFramePr>
            <a:graphicFrameLocks noGrp="1"/>
          </p:cNvGraphicFramePr>
          <p:nvPr>
            <p:ph idx="1"/>
            <p:extLst>
              <p:ext uri="{D42A27DB-BD31-4B8C-83A1-F6EECF244321}">
                <p14:modId xmlns:p14="http://schemas.microsoft.com/office/powerpoint/2010/main" val="1127486630"/>
              </p:ext>
            </p:extLst>
          </p:nvPr>
        </p:nvGraphicFramePr>
        <p:xfrm>
          <a:off x="156000" y="622206"/>
          <a:ext cx="11880000" cy="6217920"/>
        </p:xfrm>
        <a:graphic>
          <a:graphicData uri="http://schemas.openxmlformats.org/drawingml/2006/table">
            <a:tbl>
              <a:tblPr firstRow="1" bandRow="1">
                <a:tableStyleId>{93296810-A885-4BE3-A3E7-6D5BEEA58F35}</a:tableStyleId>
              </a:tblPr>
              <a:tblGrid>
                <a:gridCol w="378256">
                  <a:extLst>
                    <a:ext uri="{9D8B030D-6E8A-4147-A177-3AD203B41FA5}">
                      <a16:colId xmlns:a16="http://schemas.microsoft.com/office/drawing/2014/main" val="1271011863"/>
                    </a:ext>
                  </a:extLst>
                </a:gridCol>
                <a:gridCol w="3636392">
                  <a:extLst>
                    <a:ext uri="{9D8B030D-6E8A-4147-A177-3AD203B41FA5}">
                      <a16:colId xmlns:a16="http://schemas.microsoft.com/office/drawing/2014/main" val="2391900149"/>
                    </a:ext>
                  </a:extLst>
                </a:gridCol>
                <a:gridCol w="7865352">
                  <a:extLst>
                    <a:ext uri="{9D8B030D-6E8A-4147-A177-3AD203B41FA5}">
                      <a16:colId xmlns:a16="http://schemas.microsoft.com/office/drawing/2014/main" val="3976378505"/>
                    </a:ext>
                  </a:extLst>
                </a:gridCol>
              </a:tblGrid>
              <a:tr h="252000">
                <a:tc>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質問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回答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203567286"/>
                  </a:ext>
                </a:extLst>
              </a:tr>
              <a:tr h="814765">
                <a:tc>
                  <a:txBody>
                    <a:bodyPr/>
                    <a:lstStyle/>
                    <a:p>
                      <a:pPr algn="ctr"/>
                      <a:r>
                        <a:rPr kumimoji="1" lang="en-US" altLang="ja-JP" sz="1200" dirty="0">
                          <a:latin typeface="Meiryo UI" panose="020B0604030504040204" pitchFamily="50" charset="-128"/>
                          <a:ea typeface="Meiryo UI" panose="020B0604030504040204" pitchFamily="50" charset="-128"/>
                        </a:rPr>
                        <a:t>8</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高額療養費制度とはどのような制度でしょうか？</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１ヵ月の医療費の支払額（自己負担額）が限度額を超えた場合に、その超えた金額分の支給が受けられる制度です。自己負担額は、年齢や所得によって異なります。</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全ての方が制度の対象となるわけではありませんが、医療費が高額となった月に制度を利用できる場合があります。制度の対象となった場合や自己負担限度額の詳細については、厚生労働省「高額療養費制度を利用される皆さまへ」をご確認下さい。</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2418613"/>
                  </a:ext>
                </a:extLst>
              </a:tr>
              <a:tr h="452647">
                <a:tc>
                  <a:txBody>
                    <a:bodyPr/>
                    <a:lstStyle/>
                    <a:p>
                      <a:pPr algn="ctr"/>
                      <a:r>
                        <a:rPr kumimoji="1" lang="en-US" altLang="ja-JP" sz="1200" dirty="0">
                          <a:latin typeface="Meiryo UI" panose="020B0604030504040204" pitchFamily="50" charset="-128"/>
                          <a:ea typeface="Meiryo UI" panose="020B0604030504040204" pitchFamily="50" charset="-128"/>
                        </a:rPr>
                        <a:t>9</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高額療養費制度以外に、医療費のサポートを受けられる制度はありますか？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医療費控除、付加給付（高額な医療費を支払った場合に一部を給付）などの制度があります。全ての方が制度の対象となるわけではなく、加入している保険によって利用できる内容が異なるため、ご自身の加入している医療保険にお問い合わせ下さい。</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6973770"/>
                  </a:ext>
                </a:extLst>
              </a:tr>
              <a:tr h="1176882">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10</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抗体医薬と核酸医薬にはどのような違いがありますか？</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また、核酸医薬の</a:t>
                      </a:r>
                      <a:r>
                        <a:rPr kumimoji="1" lang="en-US" altLang="ja-JP" sz="1200" dirty="0">
                          <a:solidFill>
                            <a:schemeClr val="tx1"/>
                          </a:solidFill>
                          <a:latin typeface="Meiryo UI" panose="020B0604030504040204" pitchFamily="50" charset="-128"/>
                          <a:ea typeface="Meiryo UI" panose="020B0604030504040204" pitchFamily="50" charset="-128"/>
                        </a:rPr>
                        <a:t>siRNA</a:t>
                      </a:r>
                      <a:r>
                        <a:rPr kumimoji="1" lang="ja-JP" altLang="en-US" sz="1200" dirty="0">
                          <a:solidFill>
                            <a:schemeClr val="tx1"/>
                          </a:solidFill>
                          <a:latin typeface="Meiryo UI" panose="020B0604030504040204" pitchFamily="50" charset="-128"/>
                          <a:ea typeface="Meiryo UI" panose="020B0604030504040204" pitchFamily="50" charset="-128"/>
                        </a:rPr>
                        <a:t>医薬と</a:t>
                      </a:r>
                      <a:r>
                        <a:rPr kumimoji="1" lang="en-US" altLang="ja-JP" sz="1200" dirty="0">
                          <a:solidFill>
                            <a:schemeClr val="tx1"/>
                          </a:solidFill>
                          <a:latin typeface="Meiryo UI" panose="020B0604030504040204" pitchFamily="50" charset="-128"/>
                          <a:ea typeface="Meiryo UI" panose="020B0604030504040204" pitchFamily="50" charset="-128"/>
                        </a:rPr>
                        <a:t>mRNA</a:t>
                      </a:r>
                      <a:r>
                        <a:rPr kumimoji="1" lang="ja-JP" altLang="en-US" sz="1200" dirty="0">
                          <a:solidFill>
                            <a:schemeClr val="tx1"/>
                          </a:solidFill>
                          <a:latin typeface="Meiryo UI" panose="020B0604030504040204" pitchFamily="50" charset="-128"/>
                          <a:ea typeface="Meiryo UI" panose="020B0604030504040204" pitchFamily="50" charset="-128"/>
                        </a:rPr>
                        <a:t>ワクチンにはどのような違いがありますか？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抗体医薬は、抗体を利用した医薬品で、抗原となるタンパク質に特異的に結合してその機能を阻害します。核酸医薬は、タンパク質だけでなく</a:t>
                      </a:r>
                      <a:r>
                        <a:rPr kumimoji="1" lang="en-US" altLang="ja-JP" sz="1200" dirty="0">
                          <a:solidFill>
                            <a:schemeClr val="tx1"/>
                          </a:solidFill>
                          <a:latin typeface="Meiryo UI" panose="020B0604030504040204" pitchFamily="50" charset="-128"/>
                          <a:ea typeface="Meiryo UI" panose="020B0604030504040204" pitchFamily="50" charset="-128"/>
                        </a:rPr>
                        <a:t>RNA</a:t>
                      </a:r>
                      <a:r>
                        <a:rPr kumimoji="1" lang="ja-JP" altLang="en-US" sz="1200" dirty="0">
                          <a:solidFill>
                            <a:schemeClr val="tx1"/>
                          </a:solidFill>
                          <a:latin typeface="Meiryo UI" panose="020B0604030504040204" pitchFamily="50" charset="-128"/>
                          <a:ea typeface="Meiryo UI" panose="020B0604030504040204" pitchFamily="50" charset="-128"/>
                        </a:rPr>
                        <a:t>を標的にして疾患の原因にアプローチします。核酸医薬の中でも、</a:t>
                      </a:r>
                      <a:r>
                        <a:rPr kumimoji="1" lang="en-US" altLang="ja-JP" sz="1200" dirty="0">
                          <a:solidFill>
                            <a:schemeClr val="tx1"/>
                          </a:solidFill>
                          <a:latin typeface="Meiryo UI" panose="020B0604030504040204" pitchFamily="50" charset="-128"/>
                          <a:ea typeface="Meiryo UI" panose="020B0604030504040204" pitchFamily="50" charset="-128"/>
                        </a:rPr>
                        <a:t>siRNA</a:t>
                      </a:r>
                      <a:r>
                        <a:rPr kumimoji="1" lang="ja-JP" altLang="en-US" sz="1200" dirty="0">
                          <a:solidFill>
                            <a:schemeClr val="tx1"/>
                          </a:solidFill>
                          <a:latin typeface="Meiryo UI" panose="020B0604030504040204" pitchFamily="50" charset="-128"/>
                          <a:ea typeface="Meiryo UI" panose="020B0604030504040204" pitchFamily="50" charset="-128"/>
                        </a:rPr>
                        <a:t>医薬とｍ</a:t>
                      </a:r>
                      <a:r>
                        <a:rPr kumimoji="1" lang="en-US" altLang="ja-JP" sz="1200" dirty="0">
                          <a:solidFill>
                            <a:schemeClr val="tx1"/>
                          </a:solidFill>
                          <a:latin typeface="Meiryo UI" panose="020B0604030504040204" pitchFamily="50" charset="-128"/>
                          <a:ea typeface="Meiryo UI" panose="020B0604030504040204" pitchFamily="50" charset="-128"/>
                        </a:rPr>
                        <a:t>RNA</a:t>
                      </a:r>
                      <a:r>
                        <a:rPr kumimoji="1" lang="ja-JP" altLang="en-US" sz="1200" dirty="0">
                          <a:solidFill>
                            <a:schemeClr val="tx1"/>
                          </a:solidFill>
                          <a:latin typeface="Meiryo UI" panose="020B0604030504040204" pitchFamily="50" charset="-128"/>
                          <a:ea typeface="Meiryo UI" panose="020B0604030504040204" pitchFamily="50" charset="-128"/>
                        </a:rPr>
                        <a:t>ワクチンでは、その作用機序や副作用が異なります。</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en-US" altLang="ja-JP" sz="1200" dirty="0">
                          <a:solidFill>
                            <a:schemeClr val="tx1"/>
                          </a:solidFill>
                          <a:latin typeface="Meiryo UI" panose="020B0604030504040204" pitchFamily="50" charset="-128"/>
                          <a:ea typeface="Meiryo UI" panose="020B0604030504040204" pitchFamily="50" charset="-128"/>
                        </a:rPr>
                        <a:t>siRNA</a:t>
                      </a:r>
                      <a:r>
                        <a:rPr kumimoji="1" lang="ja-JP" altLang="en-US" sz="1200" dirty="0">
                          <a:solidFill>
                            <a:schemeClr val="tx1"/>
                          </a:solidFill>
                          <a:latin typeface="Meiryo UI" panose="020B0604030504040204" pitchFamily="50" charset="-128"/>
                          <a:ea typeface="Meiryo UI" panose="020B0604030504040204" pitchFamily="50" charset="-128"/>
                        </a:rPr>
                        <a:t>医薬は、疾患の原因となる標的タンパク質の発現を抑制する、二本鎖</a:t>
                      </a:r>
                      <a:r>
                        <a:rPr kumimoji="1" lang="en-US" altLang="ja-JP" sz="1200" dirty="0">
                          <a:solidFill>
                            <a:schemeClr val="tx1"/>
                          </a:solidFill>
                          <a:latin typeface="Meiryo UI" panose="020B0604030504040204" pitchFamily="50" charset="-128"/>
                          <a:ea typeface="Meiryo UI" panose="020B0604030504040204" pitchFamily="50" charset="-128"/>
                        </a:rPr>
                        <a:t>RNA</a:t>
                      </a:r>
                      <a:r>
                        <a:rPr kumimoji="1" lang="ja-JP" altLang="en-US" sz="1200" dirty="0">
                          <a:solidFill>
                            <a:schemeClr val="tx1"/>
                          </a:solidFill>
                          <a:latin typeface="Meiryo UI" panose="020B0604030504040204" pitchFamily="50" charset="-128"/>
                          <a:ea typeface="Meiryo UI" panose="020B0604030504040204" pitchFamily="50" charset="-128"/>
                        </a:rPr>
                        <a:t>製剤です。主な副反応として、注射部位反応が</a:t>
                      </a:r>
                      <a:r>
                        <a:rPr kumimoji="1" lang="en-US" altLang="ja-JP" sz="1200" dirty="0">
                          <a:solidFill>
                            <a:schemeClr val="tx1"/>
                          </a:solidFill>
                          <a:latin typeface="Meiryo UI" panose="020B0604030504040204" pitchFamily="50" charset="-128"/>
                          <a:ea typeface="Meiryo UI" panose="020B0604030504040204" pitchFamily="50" charset="-128"/>
                        </a:rPr>
                        <a:t>5</a:t>
                      </a:r>
                      <a:r>
                        <a:rPr kumimoji="1" lang="ja-JP" altLang="en-US" sz="1200" dirty="0">
                          <a:solidFill>
                            <a:schemeClr val="tx1"/>
                          </a:solidFill>
                          <a:latin typeface="Meiryo UI" panose="020B0604030504040204" pitchFamily="50" charset="-128"/>
                          <a:ea typeface="Meiryo UI" panose="020B0604030504040204" pitchFamily="50" charset="-128"/>
                        </a:rPr>
                        <a:t>％以上の割合で認められています。</a:t>
                      </a:r>
                      <a:r>
                        <a:rPr kumimoji="1" lang="en-US" altLang="ja-JP" sz="1200" dirty="0">
                          <a:solidFill>
                            <a:schemeClr val="tx1"/>
                          </a:solidFill>
                          <a:latin typeface="Meiryo UI" panose="020B0604030504040204" pitchFamily="50" charset="-128"/>
                          <a:ea typeface="Meiryo UI" panose="020B0604030504040204" pitchFamily="50" charset="-128"/>
                        </a:rPr>
                        <a:t>mRNA</a:t>
                      </a:r>
                      <a:r>
                        <a:rPr kumimoji="1" lang="ja-JP" altLang="en-US" sz="1200" dirty="0">
                          <a:solidFill>
                            <a:schemeClr val="tx1"/>
                          </a:solidFill>
                          <a:latin typeface="Meiryo UI" panose="020B0604030504040204" pitchFamily="50" charset="-128"/>
                          <a:ea typeface="Meiryo UI" panose="020B0604030504040204" pitchFamily="50" charset="-128"/>
                        </a:rPr>
                        <a:t>ワクチンは、</a:t>
                      </a:r>
                      <a:r>
                        <a:rPr kumimoji="1" lang="en-US" altLang="ja-JP" sz="1200" dirty="0">
                          <a:solidFill>
                            <a:schemeClr val="tx1"/>
                          </a:solidFill>
                          <a:latin typeface="Meiryo UI" panose="020B0604030504040204" pitchFamily="50" charset="-128"/>
                          <a:ea typeface="Meiryo UI" panose="020B0604030504040204" pitchFamily="50" charset="-128"/>
                        </a:rPr>
                        <a:t>mRNA</a:t>
                      </a:r>
                      <a:r>
                        <a:rPr kumimoji="1" lang="ja-JP" altLang="en-US" sz="1200" dirty="0">
                          <a:solidFill>
                            <a:schemeClr val="tx1"/>
                          </a:solidFill>
                          <a:latin typeface="Meiryo UI" panose="020B0604030504040204" pitchFamily="50" charset="-128"/>
                          <a:ea typeface="Meiryo UI" panose="020B0604030504040204" pitchFamily="50" charset="-128"/>
                        </a:rPr>
                        <a:t>の供給による標的タンパク質の生成による抗体を惹起する、一本鎖</a:t>
                      </a:r>
                      <a:r>
                        <a:rPr kumimoji="1" lang="en-US" altLang="ja-JP" sz="1200" dirty="0">
                          <a:solidFill>
                            <a:schemeClr val="tx1"/>
                          </a:solidFill>
                          <a:latin typeface="Meiryo UI" panose="020B0604030504040204" pitchFamily="50" charset="-128"/>
                          <a:ea typeface="Meiryo UI" panose="020B0604030504040204" pitchFamily="50" charset="-128"/>
                        </a:rPr>
                        <a:t>RNA</a:t>
                      </a:r>
                      <a:r>
                        <a:rPr kumimoji="1" lang="ja-JP" altLang="en-US" sz="1200" dirty="0">
                          <a:solidFill>
                            <a:schemeClr val="tx1"/>
                          </a:solidFill>
                          <a:latin typeface="Meiryo UI" panose="020B0604030504040204" pitchFamily="50" charset="-128"/>
                          <a:ea typeface="Meiryo UI" panose="020B0604030504040204" pitchFamily="50" charset="-128"/>
                        </a:rPr>
                        <a:t>製剤です。主な副反応として、疼痛、疲労、頭痛、筋肉痛などが</a:t>
                      </a:r>
                      <a:r>
                        <a:rPr kumimoji="1" lang="en-US" altLang="ja-JP" sz="1200" dirty="0">
                          <a:solidFill>
                            <a:schemeClr val="tx1"/>
                          </a:solidFill>
                          <a:latin typeface="Meiryo UI" panose="020B0604030504040204" pitchFamily="50" charset="-128"/>
                          <a:ea typeface="Meiryo UI" panose="020B0604030504040204" pitchFamily="50" charset="-128"/>
                        </a:rPr>
                        <a:t>50</a:t>
                      </a:r>
                      <a:r>
                        <a:rPr kumimoji="1" lang="ja-JP" altLang="en-US" sz="1200" dirty="0">
                          <a:solidFill>
                            <a:schemeClr val="tx1"/>
                          </a:solidFill>
                          <a:latin typeface="Meiryo UI" panose="020B0604030504040204" pitchFamily="50" charset="-128"/>
                          <a:ea typeface="Meiryo UI" panose="020B0604030504040204" pitchFamily="50" charset="-128"/>
                        </a:rPr>
                        <a:t>％以上の割合で認められています。</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3279509"/>
                  </a:ext>
                </a:extLst>
              </a:tr>
              <a:tr h="633706">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11</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dirty="0">
                          <a:solidFill>
                            <a:schemeClr val="tx1"/>
                          </a:solidFill>
                          <a:latin typeface="Meiryo UI" panose="020B0604030504040204" pitchFamily="50" charset="-128"/>
                          <a:ea typeface="Meiryo UI" panose="020B0604030504040204" pitchFamily="50" charset="-128"/>
                        </a:rPr>
                        <a:t>EPA</a:t>
                      </a:r>
                      <a:r>
                        <a:rPr kumimoji="1" lang="ja-JP" altLang="en-US" sz="1200" dirty="0">
                          <a:solidFill>
                            <a:schemeClr val="tx1"/>
                          </a:solidFill>
                          <a:latin typeface="Meiryo UI" panose="020B0604030504040204" pitchFamily="50" charset="-128"/>
                          <a:ea typeface="Meiryo UI" panose="020B0604030504040204" pitchFamily="50" charset="-128"/>
                        </a:rPr>
                        <a:t>など</a:t>
                      </a:r>
                      <a:r>
                        <a:rPr kumimoji="1" lang="en-US" altLang="ja-JP" sz="1200" dirty="0">
                          <a:solidFill>
                            <a:schemeClr val="tx1"/>
                          </a:solidFill>
                          <a:latin typeface="Meiryo UI" panose="020B0604030504040204" pitchFamily="50" charset="-128"/>
                          <a:ea typeface="Meiryo UI" panose="020B0604030504040204" pitchFamily="50" charset="-128"/>
                        </a:rPr>
                        <a:t>ω3</a:t>
                      </a:r>
                      <a:r>
                        <a:rPr kumimoji="1" lang="ja-JP" altLang="en-US" sz="1200" dirty="0">
                          <a:solidFill>
                            <a:schemeClr val="tx1"/>
                          </a:solidFill>
                          <a:latin typeface="Meiryo UI" panose="020B0604030504040204" pitchFamily="50" charset="-128"/>
                          <a:ea typeface="Meiryo UI" panose="020B0604030504040204" pitchFamily="50" charset="-128"/>
                        </a:rPr>
                        <a:t>系不飽和脂肪酸の投与は推奨できますか？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各ガイドライン（急性冠症候群ガイドライン </a:t>
                      </a:r>
                      <a:r>
                        <a:rPr kumimoji="1" lang="en-US" altLang="ja-JP" sz="1200" dirty="0">
                          <a:solidFill>
                            <a:schemeClr val="tx1"/>
                          </a:solidFill>
                          <a:latin typeface="Meiryo UI" panose="020B0604030504040204" pitchFamily="50" charset="-128"/>
                          <a:ea typeface="Meiryo UI" panose="020B0604030504040204" pitchFamily="50" charset="-128"/>
                        </a:rPr>
                        <a:t>2018</a:t>
                      </a:r>
                      <a:r>
                        <a:rPr kumimoji="1" lang="ja-JP" altLang="en-US" sz="1200" dirty="0">
                          <a:solidFill>
                            <a:schemeClr val="tx1"/>
                          </a:solidFill>
                          <a:latin typeface="Meiryo UI" panose="020B0604030504040204" pitchFamily="50" charset="-128"/>
                          <a:ea typeface="Meiryo UI" panose="020B0604030504040204" pitchFamily="50" charset="-128"/>
                        </a:rPr>
                        <a:t>年改訂版</a:t>
                      </a:r>
                      <a:r>
                        <a:rPr kumimoji="1" lang="en-US" altLang="ja-JP" sz="1200" dirty="0">
                          <a:solidFill>
                            <a:schemeClr val="tx1"/>
                          </a:solidFill>
                          <a:latin typeface="Meiryo UI" panose="020B0604030504040204" pitchFamily="50" charset="-128"/>
                          <a:ea typeface="Meiryo UI" panose="020B0604030504040204" pitchFamily="50" charset="-128"/>
                        </a:rPr>
                        <a:t>,2022</a:t>
                      </a:r>
                      <a:r>
                        <a:rPr kumimoji="1" lang="ja-JP" altLang="en-US" sz="1200" dirty="0">
                          <a:solidFill>
                            <a:schemeClr val="tx1"/>
                          </a:solidFill>
                          <a:latin typeface="Meiryo UI" panose="020B0604030504040204" pitchFamily="50" charset="-128"/>
                          <a:ea typeface="Meiryo UI" panose="020B0604030504040204" pitchFamily="50" charset="-128"/>
                        </a:rPr>
                        <a:t>年 </a:t>
                      </a:r>
                      <a:r>
                        <a:rPr kumimoji="1" lang="en-US" altLang="ja-JP" sz="1200" dirty="0">
                          <a:solidFill>
                            <a:schemeClr val="tx1"/>
                          </a:solidFill>
                          <a:latin typeface="Meiryo UI" panose="020B0604030504040204" pitchFamily="50" charset="-128"/>
                          <a:ea typeface="Meiryo UI" panose="020B0604030504040204" pitchFamily="50" charset="-128"/>
                        </a:rPr>
                        <a:t>JCS </a:t>
                      </a:r>
                      <a:r>
                        <a:rPr kumimoji="1" lang="ja-JP" altLang="en-US" sz="1200" dirty="0">
                          <a:solidFill>
                            <a:schemeClr val="tx1"/>
                          </a:solidFill>
                          <a:latin typeface="Meiryo UI" panose="020B0604030504040204" pitchFamily="50" charset="-128"/>
                          <a:ea typeface="Meiryo UI" panose="020B0604030504040204" pitchFamily="50" charset="-128"/>
                        </a:rPr>
                        <a:t>ガイドライン フォーカスアップデート版 安定冠動脈疾患の診断と治療</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動脈硬化性疾患予防ガイドライン</a:t>
                      </a:r>
                      <a:r>
                        <a:rPr kumimoji="1" lang="en-US" altLang="ja-JP" sz="1200" dirty="0">
                          <a:solidFill>
                            <a:schemeClr val="tx1"/>
                          </a:solidFill>
                          <a:latin typeface="Meiryo UI" panose="020B0604030504040204" pitchFamily="50" charset="-128"/>
                          <a:ea typeface="Meiryo UI" panose="020B0604030504040204" pitchFamily="50" charset="-128"/>
                        </a:rPr>
                        <a:t> 2022</a:t>
                      </a:r>
                      <a:r>
                        <a:rPr kumimoji="1" lang="ja-JP" altLang="en-US" sz="1200" dirty="0">
                          <a:solidFill>
                            <a:schemeClr val="tx1"/>
                          </a:solidFill>
                          <a:latin typeface="Meiryo UI" panose="020B0604030504040204" pitchFamily="50" charset="-128"/>
                          <a:ea typeface="Meiryo UI" panose="020B0604030504040204" pitchFamily="50" charset="-128"/>
                        </a:rPr>
                        <a:t>年版）を参照いただき、必要症例には投与をご検討下さい。</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近年、本邦では</a:t>
                      </a:r>
                      <a:r>
                        <a:rPr kumimoji="1" lang="en-US" altLang="ja-JP" sz="1200" dirty="0">
                          <a:solidFill>
                            <a:schemeClr val="tx1"/>
                          </a:solidFill>
                          <a:latin typeface="Meiryo UI" panose="020B0604030504040204" pitchFamily="50" charset="-128"/>
                          <a:ea typeface="Meiryo UI" panose="020B0604030504040204" pitchFamily="50" charset="-128"/>
                        </a:rPr>
                        <a:t>EPA/AA</a:t>
                      </a:r>
                      <a:r>
                        <a:rPr kumimoji="1" lang="ja-JP" altLang="en-US" sz="1200" dirty="0">
                          <a:solidFill>
                            <a:schemeClr val="tx1"/>
                          </a:solidFill>
                          <a:latin typeface="Meiryo UI" panose="020B0604030504040204" pitchFamily="50" charset="-128"/>
                          <a:ea typeface="Meiryo UI" panose="020B0604030504040204" pitchFamily="50" charset="-128"/>
                        </a:rPr>
                        <a:t>比が低下していることにも注意が必要であり、急性冠症候群の発症と関連があるという報告もあります。</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4094993"/>
                  </a:ext>
                </a:extLst>
              </a:tr>
              <a:tr h="452647">
                <a:tc>
                  <a:txBody>
                    <a:bodyPr/>
                    <a:lstStyle/>
                    <a:p>
                      <a:pPr algn="ctr"/>
                      <a:r>
                        <a:rPr kumimoji="1" lang="en-US" altLang="ja-JP" sz="1200" dirty="0">
                          <a:latin typeface="Meiryo UI" panose="020B0604030504040204" pitchFamily="50" charset="-128"/>
                          <a:ea typeface="Meiryo UI" panose="020B0604030504040204" pitchFamily="50" charset="-128"/>
                        </a:rPr>
                        <a:t>12</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latin typeface="Meiryo UI" panose="020B0604030504040204" pitchFamily="50" charset="-128"/>
                          <a:ea typeface="Meiryo UI" panose="020B0604030504040204" pitchFamily="50" charset="-128"/>
                        </a:rPr>
                        <a:t>高齢者でも積極的な投薬が必要でしょうか？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再</a:t>
                      </a:r>
                      <a:r>
                        <a:rPr kumimoji="1" lang="en-US" altLang="ja-JP" sz="1200" dirty="0">
                          <a:solidFill>
                            <a:schemeClr val="tx1"/>
                          </a:solidFill>
                          <a:latin typeface="Meiryo UI" panose="020B0604030504040204" pitchFamily="50" charset="-128"/>
                          <a:ea typeface="Meiryo UI" panose="020B0604030504040204" pitchFamily="50" charset="-128"/>
                        </a:rPr>
                        <a:t>PCI</a:t>
                      </a:r>
                      <a:r>
                        <a:rPr kumimoji="1" lang="ja-JP" altLang="en-US" sz="1200" dirty="0">
                          <a:solidFill>
                            <a:schemeClr val="tx1"/>
                          </a:solidFill>
                          <a:latin typeface="Meiryo UI" panose="020B0604030504040204" pitchFamily="50" charset="-128"/>
                          <a:ea typeface="Meiryo UI" panose="020B0604030504040204" pitchFamily="50" charset="-128"/>
                        </a:rPr>
                        <a:t>などの侵襲的治療を避ける目的で、有害事象がなければパスに沿った対応をお願いします。</a:t>
                      </a:r>
                    </a:p>
                    <a:p>
                      <a:r>
                        <a:rPr kumimoji="1" lang="ja-JP" altLang="en-US" sz="1200" dirty="0">
                          <a:solidFill>
                            <a:schemeClr val="tx1"/>
                          </a:solidFill>
                          <a:latin typeface="Meiryo UI" panose="020B0604030504040204" pitchFamily="50" charset="-128"/>
                          <a:ea typeface="Meiryo UI" panose="020B0604030504040204" pitchFamily="50" charset="-128"/>
                        </a:rPr>
                        <a:t>低</a:t>
                      </a:r>
                      <a:r>
                        <a:rPr kumimoji="1" lang="en-US" altLang="ja-JP" sz="1200" dirty="0">
                          <a:solidFill>
                            <a:schemeClr val="tx1"/>
                          </a:solidFill>
                          <a:latin typeface="Meiryo UI" panose="020B0604030504040204" pitchFamily="50" charset="-128"/>
                          <a:ea typeface="Meiryo UI" panose="020B0604030504040204" pitchFamily="50" charset="-128"/>
                        </a:rPr>
                        <a:t>ADL</a:t>
                      </a:r>
                      <a:r>
                        <a:rPr kumimoji="1" lang="ja-JP" altLang="en-US" sz="1200" dirty="0">
                          <a:solidFill>
                            <a:schemeClr val="tx1"/>
                          </a:solidFill>
                          <a:latin typeface="Meiryo UI" panose="020B0604030504040204" pitchFamily="50" charset="-128"/>
                          <a:ea typeface="Meiryo UI" panose="020B0604030504040204" pitchFamily="50" charset="-128"/>
                        </a:rPr>
                        <a:t>や認知症がある場合、併存疾患のため予後不良である場合などは適宜ご判断下さい。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04414948"/>
                  </a:ext>
                </a:extLst>
              </a:tr>
              <a:tr h="452647">
                <a:tc>
                  <a:txBody>
                    <a:bodyPr/>
                    <a:lstStyle/>
                    <a:p>
                      <a:pPr algn="ctr"/>
                      <a:r>
                        <a:rPr kumimoji="1" lang="en-US" altLang="ja-JP" sz="1200" dirty="0">
                          <a:latin typeface="Meiryo UI" panose="020B0604030504040204" pitchFamily="50" charset="-128"/>
                          <a:ea typeface="Meiryo UI" panose="020B0604030504040204" pitchFamily="50" charset="-128"/>
                        </a:rPr>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latin typeface="Meiryo UI" panose="020B0604030504040204" pitchFamily="50" charset="-128"/>
                          <a:ea typeface="Meiryo UI" panose="020B0604030504040204" pitchFamily="50" charset="-128"/>
                        </a:rPr>
                        <a:t>急性心筋梗塞の再発はどのような機序で発生するのでしょうか？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dirty="0">
                          <a:latin typeface="Meiryo UI" panose="020B0604030504040204" pitchFamily="50" charset="-128"/>
                          <a:ea typeface="Meiryo UI" panose="020B0604030504040204" pitchFamily="50" charset="-128"/>
                        </a:rPr>
                        <a:t>PCI</a:t>
                      </a:r>
                      <a:r>
                        <a:rPr kumimoji="1" lang="ja-JP" altLang="en-US" sz="1200" dirty="0">
                          <a:latin typeface="Meiryo UI" panose="020B0604030504040204" pitchFamily="50" charset="-128"/>
                          <a:ea typeface="Meiryo UI" panose="020B0604030504040204" pitchFamily="50" charset="-128"/>
                        </a:rPr>
                        <a:t>を実施した責任病変だけでなく、非責任病変の残存プラークも原因とされています。</a:t>
                      </a:r>
                      <a:r>
                        <a:rPr kumimoji="1" lang="en-US" altLang="ja-JP" sz="1200" dirty="0">
                          <a:latin typeface="Meiryo UI" panose="020B0604030504040204" pitchFamily="50" charset="-128"/>
                          <a:ea typeface="Meiryo UI" panose="020B0604030504040204" pitchFamily="50" charset="-128"/>
                        </a:rPr>
                        <a:t>LDL-C</a:t>
                      </a:r>
                      <a:r>
                        <a:rPr kumimoji="1" lang="ja-JP" altLang="en-US" sz="1200" dirty="0">
                          <a:latin typeface="Meiryo UI" panose="020B0604030504040204" pitchFamily="50" charset="-128"/>
                          <a:ea typeface="Meiryo UI" panose="020B0604030504040204" pitchFamily="50" charset="-128"/>
                        </a:rPr>
                        <a:t>値あるいは</a:t>
                      </a:r>
                      <a:r>
                        <a:rPr kumimoji="1" lang="en-US" altLang="ja-JP" sz="1200" dirty="0">
                          <a:latin typeface="Meiryo UI" panose="020B0604030504040204" pitchFamily="50" charset="-128"/>
                          <a:ea typeface="Meiryo UI" panose="020B0604030504040204" pitchFamily="50" charset="-128"/>
                        </a:rPr>
                        <a:t>LDL-C/HDL-C</a:t>
                      </a:r>
                      <a:r>
                        <a:rPr kumimoji="1" lang="ja-JP" altLang="en-US" sz="1200" dirty="0">
                          <a:latin typeface="Meiryo UI" panose="020B0604030504040204" pitchFamily="50" charset="-128"/>
                          <a:ea typeface="Meiryo UI" panose="020B0604030504040204" pitchFamily="50" charset="-128"/>
                        </a:rPr>
                        <a:t>比が低いほど、冠動脈プラークの退縮や安定化が得られる報告もあり、積極的な脂質低下療法が重要と考えます。</a:t>
                      </a:r>
                      <a:endParaRPr kumimoji="1" lang="en-US" altLang="ja-JP"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5368613"/>
                  </a:ext>
                </a:extLst>
              </a:tr>
              <a:tr h="633706">
                <a:tc>
                  <a:txBody>
                    <a:bodyPr/>
                    <a:lstStyle/>
                    <a:p>
                      <a:pPr algn="ctr"/>
                      <a:r>
                        <a:rPr kumimoji="1" lang="en-US" altLang="ja-JP" sz="1200" dirty="0">
                          <a:latin typeface="Meiryo UI" panose="020B0604030504040204" pitchFamily="50" charset="-128"/>
                          <a:ea typeface="Meiryo UI" panose="020B0604030504040204" pitchFamily="50" charset="-128"/>
                        </a:rPr>
                        <a:t>14</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latin typeface="Meiryo UI" panose="020B0604030504040204" pitchFamily="50" charset="-128"/>
                          <a:ea typeface="Meiryo UI" panose="020B0604030504040204" pitchFamily="50" charset="-128"/>
                        </a:rPr>
                        <a:t>若年者でも心筋梗塞を発症することはありますか？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4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59</a:t>
                      </a:r>
                      <a:r>
                        <a:rPr kumimoji="1" lang="ja-JP" altLang="en-US" sz="1200" dirty="0">
                          <a:solidFill>
                            <a:schemeClr val="tx1"/>
                          </a:solidFill>
                          <a:latin typeface="Meiryo UI" panose="020B0604030504040204" pitchFamily="50" charset="-128"/>
                          <a:ea typeface="Meiryo UI" panose="020B0604030504040204" pitchFamily="50" charset="-128"/>
                        </a:rPr>
                        <a:t>歳以下の若年群では、男女ともに</a:t>
                      </a:r>
                      <a:r>
                        <a:rPr kumimoji="1" lang="en-US" altLang="ja-JP" sz="1200" dirty="0">
                          <a:solidFill>
                            <a:schemeClr val="tx1"/>
                          </a:solidFill>
                          <a:latin typeface="Meiryo UI" panose="020B0604030504040204" pitchFamily="50" charset="-128"/>
                          <a:ea typeface="Meiryo UI" panose="020B0604030504040204" pitchFamily="50" charset="-128"/>
                        </a:rPr>
                        <a:t>30</a:t>
                      </a:r>
                      <a:r>
                        <a:rPr kumimoji="1" lang="ja-JP" altLang="en-US" sz="1200" dirty="0">
                          <a:solidFill>
                            <a:schemeClr val="tx1"/>
                          </a:solidFill>
                          <a:latin typeface="Meiryo UI" panose="020B0604030504040204" pitchFamily="50" charset="-128"/>
                          <a:ea typeface="Meiryo UI" panose="020B0604030504040204" pitchFamily="50" charset="-128"/>
                        </a:rPr>
                        <a:t>年間一貫して発症率が増加し続けていることが報告されています。</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121914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若年発症の背景として、食生活やライフスタイルの欧米化に伴い脂質異常症の罹患率が本邦で増加傾向にあることや、急性心筋梗塞発症者では喫煙率が高いことなどが関与していると考えられています。よって、若年からの生活習慣の是正が推奨されます。</a:t>
                      </a:r>
                      <a:endParaRPr lang="en-US" altLang="ja-JP" sz="1200" b="0" i="0" dirty="0">
                        <a:solidFill>
                          <a:schemeClr val="tx1"/>
                        </a:solidFill>
                        <a:effectLst/>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6312542"/>
                  </a:ext>
                </a:extLst>
              </a:tr>
              <a:tr h="633706">
                <a:tc>
                  <a:txBody>
                    <a:bodyPr/>
                    <a:lstStyle/>
                    <a:p>
                      <a:pPr algn="ctr"/>
                      <a:r>
                        <a:rPr kumimoji="1" lang="en-US" altLang="ja-JP" sz="1200" dirty="0">
                          <a:latin typeface="Meiryo UI" panose="020B0604030504040204" pitchFamily="50" charset="-128"/>
                          <a:ea typeface="Meiryo UI" panose="020B0604030504040204" pitchFamily="50" charset="-128"/>
                        </a:rPr>
                        <a:t>15</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latin typeface="Meiryo UI" panose="020B0604030504040204" pitchFamily="50" charset="-128"/>
                          <a:ea typeface="Meiryo UI" panose="020B0604030504040204" pitchFamily="50" charset="-128"/>
                        </a:rPr>
                        <a:t>心筋梗塞の発症に喫煙による影響はありますか？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喫煙は動脈硬化性疾患の主要な危険因子の</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つであり、心血管疾患の再発率を高めることが報告されています。</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また、喫煙により </a:t>
                      </a:r>
                      <a:r>
                        <a:rPr kumimoji="1" lang="en-US" altLang="ja-JP" sz="1200" dirty="0">
                          <a:solidFill>
                            <a:schemeClr val="tx1"/>
                          </a:solidFill>
                          <a:latin typeface="Meiryo UI" panose="020B0604030504040204" pitchFamily="50" charset="-128"/>
                          <a:ea typeface="Meiryo UI" panose="020B0604030504040204" pitchFamily="50" charset="-128"/>
                        </a:rPr>
                        <a:t>HDL-C</a:t>
                      </a:r>
                      <a:r>
                        <a:rPr kumimoji="1" lang="ja-JP" altLang="en-US" sz="1200" dirty="0">
                          <a:solidFill>
                            <a:schemeClr val="tx1"/>
                          </a:solidFill>
                          <a:latin typeface="Meiryo UI" panose="020B0604030504040204" pitchFamily="50" charset="-128"/>
                          <a:ea typeface="Meiryo UI" panose="020B0604030504040204" pitchFamily="50" charset="-128"/>
                        </a:rPr>
                        <a:t>が低下し、禁煙することで </a:t>
                      </a:r>
                      <a:r>
                        <a:rPr kumimoji="1" lang="en-US" altLang="ja-JP" sz="1200" dirty="0">
                          <a:solidFill>
                            <a:schemeClr val="tx1"/>
                          </a:solidFill>
                          <a:latin typeface="Meiryo UI" panose="020B0604030504040204" pitchFamily="50" charset="-128"/>
                          <a:ea typeface="Meiryo UI" panose="020B0604030504040204" pitchFamily="50" charset="-128"/>
                        </a:rPr>
                        <a:t>HDL-C</a:t>
                      </a:r>
                      <a:r>
                        <a:rPr kumimoji="1" lang="ja-JP" altLang="en-US" sz="1200" dirty="0">
                          <a:solidFill>
                            <a:schemeClr val="tx1"/>
                          </a:solidFill>
                          <a:latin typeface="Meiryo UI" panose="020B0604030504040204" pitchFamily="50" charset="-128"/>
                          <a:ea typeface="Meiryo UI" panose="020B0604030504040204" pitchFamily="50" charset="-128"/>
                        </a:rPr>
                        <a:t>が上昇することが認められているため、喫煙歴のある方に対しては禁煙指導や支援を行うことが推奨されます。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687061"/>
                  </a:ext>
                </a:extLst>
              </a:tr>
              <a:tr h="633706">
                <a:tc>
                  <a:txBody>
                    <a:bodyPr/>
                    <a:lstStyle/>
                    <a:p>
                      <a:pPr algn="ctr"/>
                      <a:r>
                        <a:rPr kumimoji="1" lang="en-US" altLang="ja-JP" sz="1200" dirty="0">
                          <a:latin typeface="Meiryo UI" panose="020B0604030504040204" pitchFamily="50" charset="-128"/>
                          <a:ea typeface="Meiryo UI" panose="020B0604030504040204" pitchFamily="50" charset="-128"/>
                        </a:rPr>
                        <a:t>16</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latin typeface="Meiryo UI" panose="020B0604030504040204" pitchFamily="50" charset="-128"/>
                          <a:ea typeface="Meiryo UI" panose="020B0604030504040204" pitchFamily="50" charset="-128"/>
                        </a:rPr>
                        <a:t>心筋梗塞の発症のリスクを軽減するために取り組めることはありますか？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禁煙や健康な食事、運動などを含む生活習慣の改善の遵守は心血管リスクへの重要な予防効果があります。ガイドラインでは、運動療法として</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回</a:t>
                      </a:r>
                      <a:r>
                        <a:rPr kumimoji="1" lang="en-US" altLang="ja-JP" sz="1200" dirty="0">
                          <a:solidFill>
                            <a:schemeClr val="tx1"/>
                          </a:solidFill>
                          <a:latin typeface="Meiryo UI" panose="020B0604030504040204" pitchFamily="50" charset="-128"/>
                          <a:ea typeface="Meiryo UI" panose="020B0604030504040204" pitchFamily="50" charset="-128"/>
                        </a:rPr>
                        <a:t>30</a:t>
                      </a:r>
                      <a:r>
                        <a:rPr kumimoji="1" lang="ja-JP" altLang="en-US" sz="1200" dirty="0">
                          <a:solidFill>
                            <a:schemeClr val="tx1"/>
                          </a:solidFill>
                          <a:latin typeface="Meiryo UI" panose="020B0604030504040204" pitchFamily="50" charset="-128"/>
                          <a:ea typeface="Meiryo UI" panose="020B0604030504040204" pitchFamily="50" charset="-128"/>
                        </a:rPr>
                        <a:t>分間、週</a:t>
                      </a:r>
                      <a:r>
                        <a:rPr kumimoji="1"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rPr>
                        <a:t>回以上の有酸素運動トレーニングを行うことなどが推奨されています。詳細な処方を行うには心配運動負荷試験（</a:t>
                      </a:r>
                      <a:r>
                        <a:rPr kumimoji="1" lang="en-US" altLang="ja-JP" sz="1200" dirty="0">
                          <a:solidFill>
                            <a:schemeClr val="tx1"/>
                          </a:solidFill>
                          <a:latin typeface="Meiryo UI" panose="020B0604030504040204" pitchFamily="50" charset="-128"/>
                          <a:ea typeface="Meiryo UI" panose="020B0604030504040204" pitchFamily="50" charset="-128"/>
                        </a:rPr>
                        <a:t>CPX</a:t>
                      </a:r>
                      <a:r>
                        <a:rPr kumimoji="1" lang="ja-JP" altLang="en-US" sz="1200" dirty="0">
                          <a:solidFill>
                            <a:schemeClr val="tx1"/>
                          </a:solidFill>
                          <a:latin typeface="Meiryo UI" panose="020B0604030504040204" pitchFamily="50" charset="-128"/>
                          <a:ea typeface="Meiryo UI" panose="020B0604030504040204" pitchFamily="50" charset="-128"/>
                        </a:rPr>
                        <a:t>）の確認が望ましいです。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5743966"/>
                  </a:ext>
                </a:extLst>
              </a:tr>
            </a:tbl>
          </a:graphicData>
        </a:graphic>
      </p:graphicFrame>
      <p:sp>
        <p:nvSpPr>
          <p:cNvPr id="2" name="タイトル 5">
            <a:extLst>
              <a:ext uri="{FF2B5EF4-FFF2-40B4-BE49-F238E27FC236}">
                <a16:creationId xmlns:a16="http://schemas.microsoft.com/office/drawing/2014/main" id="{2ADD5D80-47C2-5B65-3B99-61B258530347}"/>
              </a:ext>
            </a:extLst>
          </p:cNvPr>
          <p:cNvSpPr txBox="1">
            <a:spLocks/>
          </p:cNvSpPr>
          <p:nvPr/>
        </p:nvSpPr>
        <p:spPr>
          <a:xfrm>
            <a:off x="313563" y="237460"/>
            <a:ext cx="11322050" cy="346740"/>
          </a:xfrm>
          <a:prstGeom prst="rect">
            <a:avLst/>
          </a:prstGeom>
          <a:noFill/>
        </p:spPr>
        <p:txBody>
          <a:bodyPr vert="horz" lIns="0" tIns="0" rIns="0" bIns="0" rtlCol="0" anchor="t" anchorCtr="0">
            <a:normAutofit/>
          </a:bodyPr>
          <a:lstStyle>
            <a:lvl1pPr algn="l" defTabSz="1219170" rtl="0" eaLnBrk="1" latinLnBrk="0" hangingPunct="1">
              <a:lnSpc>
                <a:spcPct val="90000"/>
              </a:lnSpc>
              <a:spcBef>
                <a:spcPct val="0"/>
              </a:spcBef>
              <a:buNone/>
              <a:defRPr sz="4267" b="1" i="0" kern="1200" spc="-133" baseline="0">
                <a:solidFill>
                  <a:schemeClr val="tx1"/>
                </a:solidFill>
                <a:latin typeface="+mj-lt"/>
                <a:ea typeface="Arial Black" charset="0"/>
                <a:cs typeface="Arial Black" charset="0"/>
              </a:defRPr>
            </a:lvl1pPr>
          </a:lstStyle>
          <a:p>
            <a:pPr marL="0" marR="0" lvl="0" indent="0" algn="l" defTabSz="1219170" rtl="0" eaLnBrk="1" fontAlgn="auto" latinLnBrk="0" hangingPunct="1">
              <a:lnSpc>
                <a:spcPct val="90000"/>
              </a:lnSpc>
              <a:spcBef>
                <a:spcPct val="0"/>
              </a:spcBef>
              <a:spcAft>
                <a:spcPts val="0"/>
              </a:spcAft>
              <a:buClrTx/>
              <a:buSzTx/>
              <a:buFontTx/>
              <a:buNone/>
              <a:tabLst/>
              <a:defRPr/>
            </a:pPr>
            <a:r>
              <a:rPr kumimoji="0" lang="en-US" altLang="ja-JP" sz="2400" b="1" i="0" u="none" strike="noStrike" kern="1200" cap="none" spc="-133" normalizeH="0" baseline="0" noProof="1">
                <a:ln>
                  <a:noFill/>
                </a:ln>
                <a:solidFill>
                  <a:srgbClr val="000000"/>
                </a:solidFill>
                <a:effectLst/>
                <a:uLnTx/>
                <a:uFillTx/>
                <a:latin typeface="Meiryo UI" panose="020B0604030504040204" pitchFamily="50" charset="-128"/>
                <a:ea typeface="Meiryo UI" panose="020B0604030504040204" pitchFamily="50" charset="-128"/>
              </a:rPr>
              <a:t>FAQ </a:t>
            </a:r>
            <a:r>
              <a:rPr kumimoji="0" lang="ja-JP" altLang="en-US" sz="2400" b="1" i="0" u="none" strike="noStrike" kern="1200" cap="none" spc="-133" normalizeH="0" baseline="0" noProof="1">
                <a:ln>
                  <a:noFill/>
                </a:ln>
                <a:solidFill>
                  <a:srgbClr val="000000"/>
                </a:solidFill>
                <a:effectLst/>
                <a:uLnTx/>
                <a:uFillTx/>
                <a:latin typeface="Meiryo UI" panose="020B0604030504040204" pitchFamily="50" charset="-128"/>
                <a:ea typeface="Meiryo UI" panose="020B0604030504040204" pitchFamily="50" charset="-128"/>
              </a:rPr>
              <a:t>  </a:t>
            </a:r>
            <a:r>
              <a:rPr kumimoji="0" lang="ja-JP" altLang="en-US" sz="1600" b="1" i="0" u="none" strike="noStrike" kern="1200" cap="none" spc="-133" normalizeH="0" baseline="0" noProof="1">
                <a:ln>
                  <a:noFill/>
                </a:ln>
                <a:solidFill>
                  <a:srgbClr val="000000"/>
                </a:solidFill>
                <a:effectLst/>
                <a:uLnTx/>
                <a:uFillTx/>
                <a:latin typeface="Meiryo UI" panose="020B0604030504040204" pitchFamily="50" charset="-128"/>
                <a:ea typeface="Meiryo UI" panose="020B0604030504040204" pitchFamily="50" charset="-128"/>
              </a:rPr>
              <a:t>よくある質問と一般的な回答を用意しました。参考までにご確認下さい。</a:t>
            </a:r>
            <a:endParaRPr kumimoji="0" lang="ja-JP" altLang="en-US" sz="1600" b="1" i="0" u="none" strike="noStrike" kern="1200" cap="none" spc="-133"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8577995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912</TotalTime>
  <Words>4024</Words>
  <Application>Microsoft Office PowerPoint</Application>
  <PresentationFormat>ワイド画面</PresentationFormat>
  <Paragraphs>481</Paragraphs>
  <Slides>6</Slides>
  <Notes>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Meiryo UI</vt:lpstr>
      <vt:lpstr>游ゴシック</vt:lpstr>
      <vt:lpstr>游ゴシック Light</vt:lpstr>
      <vt:lpstr>Arial</vt:lpstr>
      <vt:lpstr>Calibri</vt:lpstr>
      <vt:lpstr>Open Sans</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Hideki Ishii</dc:creator>
  <cp:lastModifiedBy>秀樹 石井</cp:lastModifiedBy>
  <cp:revision>1</cp:revision>
  <dcterms:created xsi:type="dcterms:W3CDTF">2023-12-01T04:36:12Z</dcterms:created>
  <dcterms:modified xsi:type="dcterms:W3CDTF">2024-08-30T03:42:49Z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c9bec58-8084-492e-8360-0e1cfe36408c_Enabled">
    <vt:lpwstr>true</vt:lpwstr>
  </property>
  <property fmtid="{D5CDD505-2E9C-101B-9397-08002B2CF9AE}" pid="3" name="MSIP_Label_3c9bec58-8084-492e-8360-0e1cfe36408c_SetDate">
    <vt:lpwstr>2023-12-01T04:36:12Z</vt:lpwstr>
  </property>
  <property fmtid="{D5CDD505-2E9C-101B-9397-08002B2CF9AE}" pid="4" name="MSIP_Label_3c9bec58-8084-492e-8360-0e1cfe36408c_Method">
    <vt:lpwstr>Standard</vt:lpwstr>
  </property>
  <property fmtid="{D5CDD505-2E9C-101B-9397-08002B2CF9AE}" pid="5" name="MSIP_Label_3c9bec58-8084-492e-8360-0e1cfe36408c_Name">
    <vt:lpwstr>Not Protected -Pilot</vt:lpwstr>
  </property>
  <property fmtid="{D5CDD505-2E9C-101B-9397-08002B2CF9AE}" pid="6" name="MSIP_Label_3c9bec58-8084-492e-8360-0e1cfe36408c_SiteId">
    <vt:lpwstr>f35a6974-607f-47d4-82d7-ff31d7dc53a5</vt:lpwstr>
  </property>
  <property fmtid="{D5CDD505-2E9C-101B-9397-08002B2CF9AE}" pid="7" name="MSIP_Label_3c9bec58-8084-492e-8360-0e1cfe36408c_ActionId">
    <vt:lpwstr>6661e1d2-151f-483e-a41b-4caadd5027d8</vt:lpwstr>
  </property>
  <property fmtid="{D5CDD505-2E9C-101B-9397-08002B2CF9AE}" pid="8" name="MSIP_Label_3c9bec58-8084-492e-8360-0e1cfe36408c_ContentBits">
    <vt:lpwstr>0</vt:lpwstr>
  </property>
</Properties>
</file>